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83" r:id="rId2"/>
    <p:sldId id="688" r:id="rId3"/>
    <p:sldId id="455" r:id="rId4"/>
    <p:sldId id="344" r:id="rId5"/>
    <p:sldId id="340" r:id="rId6"/>
    <p:sldId id="594" r:id="rId7"/>
    <p:sldId id="532" r:id="rId8"/>
    <p:sldId id="468" r:id="rId9"/>
    <p:sldId id="687" r:id="rId10"/>
    <p:sldId id="735" r:id="rId11"/>
    <p:sldId id="689" r:id="rId12"/>
    <p:sldId id="685" r:id="rId13"/>
    <p:sldId id="349" r:id="rId14"/>
    <p:sldId id="690" r:id="rId15"/>
    <p:sldId id="691" r:id="rId16"/>
    <p:sldId id="284"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4alUKCKZ4UWRnOkbACv6hg==" hashData="fa3znyqVzxaWAxq++WtA3jso+LzK++sEuxDtEo2L1ChwXalfaHQUyaLJNFnd/fIULOzXcgCLv0u1LSYfJbWx3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4505" autoAdjust="0"/>
  </p:normalViewPr>
  <p:slideViewPr>
    <p:cSldViewPr snapToGrid="0" snapToObjects="1">
      <p:cViewPr varScale="1">
        <p:scale>
          <a:sx n="120" d="100"/>
          <a:sy n="120" d="100"/>
        </p:scale>
        <p:origin x="196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D63A72-3B2D-EB46-9391-1541BF98F6A9}" type="datetimeFigureOut">
              <a:rPr lang="en-US" smtClean="0"/>
              <a:t>6/26/18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2580C9-6B6E-E64D-ACCF-17FC17342157}" type="slidenum">
              <a:rPr lang="en-US" smtClean="0"/>
              <a:t>‹#›</a:t>
            </a:fld>
            <a:endParaRPr lang="en-US"/>
          </a:p>
        </p:txBody>
      </p:sp>
    </p:spTree>
    <p:extLst>
      <p:ext uri="{BB962C8B-B14F-4D97-AF65-F5344CB8AC3E}">
        <p14:creationId xmlns:p14="http://schemas.microsoft.com/office/powerpoint/2010/main" val="60839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34F2A-A302-BD4E-B283-0BDA60E63C39}" type="slidenum">
              <a:rPr lang="en-US" smtClean="0"/>
              <a:t>4</a:t>
            </a:fld>
            <a:endParaRPr lang="en-US"/>
          </a:p>
        </p:txBody>
      </p:sp>
    </p:spTree>
    <p:extLst>
      <p:ext uri="{BB962C8B-B14F-4D97-AF65-F5344CB8AC3E}">
        <p14:creationId xmlns:p14="http://schemas.microsoft.com/office/powerpoint/2010/main" val="2724918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flavors of solar…</a:t>
            </a:r>
          </a:p>
        </p:txBody>
      </p:sp>
      <p:sp>
        <p:nvSpPr>
          <p:cNvPr id="4" name="Slide Number Placeholder 3"/>
          <p:cNvSpPr>
            <a:spLocks noGrp="1"/>
          </p:cNvSpPr>
          <p:nvPr>
            <p:ph type="sldNum" sz="quarter" idx="10"/>
          </p:nvPr>
        </p:nvSpPr>
        <p:spPr/>
        <p:txBody>
          <a:bodyPr/>
          <a:lstStyle/>
          <a:p>
            <a:fld id="{8B2580C9-6B6E-E64D-ACCF-17FC17342157}" type="slidenum">
              <a:rPr lang="en-US" smtClean="0"/>
              <a:t>15</a:t>
            </a:fld>
            <a:endParaRPr lang="en-US"/>
          </a:p>
        </p:txBody>
      </p:sp>
    </p:spTree>
    <p:extLst>
      <p:ext uri="{BB962C8B-B14F-4D97-AF65-F5344CB8AC3E}">
        <p14:creationId xmlns:p14="http://schemas.microsoft.com/office/powerpoint/2010/main" val="1117452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34F2A-A302-BD4E-B283-0BDA60E63C39}" type="slidenum">
              <a:rPr lang="en-US" smtClean="0"/>
              <a:t>7</a:t>
            </a:fld>
            <a:endParaRPr lang="en-US"/>
          </a:p>
        </p:txBody>
      </p:sp>
    </p:spTree>
    <p:extLst>
      <p:ext uri="{BB962C8B-B14F-4D97-AF65-F5344CB8AC3E}">
        <p14:creationId xmlns:p14="http://schemas.microsoft.com/office/powerpoint/2010/main" val="2770520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flavors of solar…</a:t>
            </a:r>
          </a:p>
        </p:txBody>
      </p:sp>
      <p:sp>
        <p:nvSpPr>
          <p:cNvPr id="4" name="Slide Number Placeholder 3"/>
          <p:cNvSpPr>
            <a:spLocks noGrp="1"/>
          </p:cNvSpPr>
          <p:nvPr>
            <p:ph type="sldNum" sz="quarter" idx="10"/>
          </p:nvPr>
        </p:nvSpPr>
        <p:spPr/>
        <p:txBody>
          <a:bodyPr/>
          <a:lstStyle/>
          <a:p>
            <a:fld id="{8B2580C9-6B6E-E64D-ACCF-17FC17342157}" type="slidenum">
              <a:rPr lang="en-US" smtClean="0"/>
              <a:t>8</a:t>
            </a:fld>
            <a:endParaRPr lang="en-US"/>
          </a:p>
        </p:txBody>
      </p:sp>
    </p:spTree>
    <p:extLst>
      <p:ext uri="{BB962C8B-B14F-4D97-AF65-F5344CB8AC3E}">
        <p14:creationId xmlns:p14="http://schemas.microsoft.com/office/powerpoint/2010/main" val="982732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flavors of solar…</a:t>
            </a:r>
          </a:p>
        </p:txBody>
      </p:sp>
      <p:sp>
        <p:nvSpPr>
          <p:cNvPr id="4" name="Slide Number Placeholder 3"/>
          <p:cNvSpPr>
            <a:spLocks noGrp="1"/>
          </p:cNvSpPr>
          <p:nvPr>
            <p:ph type="sldNum" sz="quarter" idx="10"/>
          </p:nvPr>
        </p:nvSpPr>
        <p:spPr/>
        <p:txBody>
          <a:bodyPr/>
          <a:lstStyle/>
          <a:p>
            <a:fld id="{8B2580C9-6B6E-E64D-ACCF-17FC17342157}" type="slidenum">
              <a:rPr lang="en-US" smtClean="0"/>
              <a:t>9</a:t>
            </a:fld>
            <a:endParaRPr lang="en-US"/>
          </a:p>
        </p:txBody>
      </p:sp>
    </p:spTree>
    <p:extLst>
      <p:ext uri="{BB962C8B-B14F-4D97-AF65-F5344CB8AC3E}">
        <p14:creationId xmlns:p14="http://schemas.microsoft.com/office/powerpoint/2010/main" val="404587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10</a:t>
            </a:fld>
            <a:endParaRPr lang="en-US"/>
          </a:p>
        </p:txBody>
      </p:sp>
    </p:spTree>
    <p:extLst>
      <p:ext uri="{BB962C8B-B14F-4D97-AF65-F5344CB8AC3E}">
        <p14:creationId xmlns:p14="http://schemas.microsoft.com/office/powerpoint/2010/main" val="3623934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flavors of solar…</a:t>
            </a:r>
          </a:p>
        </p:txBody>
      </p:sp>
      <p:sp>
        <p:nvSpPr>
          <p:cNvPr id="4" name="Slide Number Placeholder 3"/>
          <p:cNvSpPr>
            <a:spLocks noGrp="1"/>
          </p:cNvSpPr>
          <p:nvPr>
            <p:ph type="sldNum" sz="quarter" idx="10"/>
          </p:nvPr>
        </p:nvSpPr>
        <p:spPr/>
        <p:txBody>
          <a:bodyPr/>
          <a:lstStyle/>
          <a:p>
            <a:fld id="{8B2580C9-6B6E-E64D-ACCF-17FC17342157}" type="slidenum">
              <a:rPr lang="en-US" smtClean="0"/>
              <a:t>11</a:t>
            </a:fld>
            <a:endParaRPr lang="en-US"/>
          </a:p>
        </p:txBody>
      </p:sp>
    </p:spTree>
    <p:extLst>
      <p:ext uri="{BB962C8B-B14F-4D97-AF65-F5344CB8AC3E}">
        <p14:creationId xmlns:p14="http://schemas.microsoft.com/office/powerpoint/2010/main" val="1540344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 is driven substantially by the weather, and we want that to be more so, not less…</a:t>
            </a:r>
          </a:p>
        </p:txBody>
      </p:sp>
      <p:sp>
        <p:nvSpPr>
          <p:cNvPr id="4" name="Slide Number Placeholder 3"/>
          <p:cNvSpPr>
            <a:spLocks noGrp="1"/>
          </p:cNvSpPr>
          <p:nvPr>
            <p:ph type="sldNum" sz="quarter" idx="10"/>
          </p:nvPr>
        </p:nvSpPr>
        <p:spPr/>
        <p:txBody>
          <a:bodyPr/>
          <a:lstStyle/>
          <a:p>
            <a:fld id="{1BC34F2A-A302-BD4E-B283-0BDA60E63C39}" type="slidenum">
              <a:rPr lang="en-US" smtClean="0"/>
              <a:t>12</a:t>
            </a:fld>
            <a:endParaRPr lang="en-US"/>
          </a:p>
        </p:txBody>
      </p:sp>
    </p:spTree>
    <p:extLst>
      <p:ext uri="{BB962C8B-B14F-4D97-AF65-F5344CB8AC3E}">
        <p14:creationId xmlns:p14="http://schemas.microsoft.com/office/powerpoint/2010/main" val="788264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34F2A-A302-BD4E-B283-0BDA60E63C39}" type="slidenum">
              <a:rPr lang="en-US" smtClean="0"/>
              <a:t>13</a:t>
            </a:fld>
            <a:endParaRPr lang="en-US"/>
          </a:p>
        </p:txBody>
      </p:sp>
    </p:spTree>
    <p:extLst>
      <p:ext uri="{BB962C8B-B14F-4D97-AF65-F5344CB8AC3E}">
        <p14:creationId xmlns:p14="http://schemas.microsoft.com/office/powerpoint/2010/main" val="2191213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flavors of solar…</a:t>
            </a:r>
          </a:p>
        </p:txBody>
      </p:sp>
      <p:sp>
        <p:nvSpPr>
          <p:cNvPr id="4" name="Slide Number Placeholder 3"/>
          <p:cNvSpPr>
            <a:spLocks noGrp="1"/>
          </p:cNvSpPr>
          <p:nvPr>
            <p:ph type="sldNum" sz="quarter" idx="10"/>
          </p:nvPr>
        </p:nvSpPr>
        <p:spPr/>
        <p:txBody>
          <a:bodyPr/>
          <a:lstStyle/>
          <a:p>
            <a:fld id="{8B2580C9-6B6E-E64D-ACCF-17FC17342157}" type="slidenum">
              <a:rPr lang="en-US" smtClean="0"/>
              <a:t>14</a:t>
            </a:fld>
            <a:endParaRPr lang="en-US"/>
          </a:p>
        </p:txBody>
      </p:sp>
    </p:spTree>
    <p:extLst>
      <p:ext uri="{BB962C8B-B14F-4D97-AF65-F5344CB8AC3E}">
        <p14:creationId xmlns:p14="http://schemas.microsoft.com/office/powerpoint/2010/main" val="541244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D4CAFC44-F173-6248-9799-125A0336F324}" type="datetimeFigureOut">
              <a:rPr lang="en-US" smtClean="0"/>
              <a:t>6/26/18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3588517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4CAFC44-F173-6248-9799-125A0336F324}" type="datetimeFigureOut">
              <a:rPr lang="en-US" smtClean="0"/>
              <a:t>6/26/18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2004481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4CAFC44-F173-6248-9799-125A0336F324}" type="datetimeFigureOut">
              <a:rPr lang="en-US" smtClean="0"/>
              <a:t>6/26/18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2873040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4CAFC44-F173-6248-9799-125A0336F324}" type="datetimeFigureOut">
              <a:rPr lang="en-US" smtClean="0"/>
              <a:t>6/26/18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3651891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4CAFC44-F173-6248-9799-125A0336F324}" type="datetimeFigureOut">
              <a:rPr lang="en-US" smtClean="0"/>
              <a:t>6/26/18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2875878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D4CAFC44-F173-6248-9799-125A0336F324}" type="datetimeFigureOut">
              <a:rPr lang="en-US" smtClean="0"/>
              <a:t>6/26/18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1031081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4CAFC44-F173-6248-9799-125A0336F324}" type="datetimeFigureOut">
              <a:rPr lang="en-US" smtClean="0"/>
              <a:t>6/26/18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296219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D4CAFC44-F173-6248-9799-125A0336F324}" type="datetimeFigureOut">
              <a:rPr lang="en-US" smtClean="0"/>
              <a:t>6/26/18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37712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CAFC44-F173-6248-9799-125A0336F324}" type="datetimeFigureOut">
              <a:rPr lang="en-US" smtClean="0"/>
              <a:t>6/26/18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1740866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4CAFC44-F173-6248-9799-125A0336F324}" type="datetimeFigureOut">
              <a:rPr lang="en-US" smtClean="0"/>
              <a:t>6/26/18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160785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4CAFC44-F173-6248-9799-125A0336F324}" type="datetimeFigureOut">
              <a:rPr lang="en-US" smtClean="0"/>
              <a:t>6/26/18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2542338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CAFC44-F173-6248-9799-125A0336F324}" type="datetimeFigureOut">
              <a:rPr lang="en-US" smtClean="0"/>
              <a:t>6/26/18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05B596-F04C-3343-8FFC-E8C570ABC716}" type="slidenum">
              <a:rPr lang="en-US" smtClean="0"/>
              <a:t>‹#›</a:t>
            </a:fld>
            <a:endParaRPr lang="en-US"/>
          </a:p>
        </p:txBody>
      </p:sp>
    </p:spTree>
    <p:extLst>
      <p:ext uri="{BB962C8B-B14F-4D97-AF65-F5344CB8AC3E}">
        <p14:creationId xmlns:p14="http://schemas.microsoft.com/office/powerpoint/2010/main" val="717667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gif"/></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mplate pages V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0" y="427986"/>
            <a:ext cx="9144000" cy="6002028"/>
          </a:xfrm>
          <a:prstGeom prst="rect">
            <a:avLst/>
          </a:prstGeom>
          <a:noFill/>
        </p:spPr>
        <p:txBody>
          <a:bodyPr wrap="square" rtlCol="0">
            <a:spAutoFit/>
          </a:bodyPr>
          <a:lstStyle/>
          <a:p>
            <a:pPr algn="ctr"/>
            <a:endParaRPr lang="en-US" sz="1200" b="1" dirty="0">
              <a:solidFill>
                <a:schemeClr val="bg1"/>
              </a:solidFill>
              <a:latin typeface="Century Gothic" charset="0"/>
              <a:ea typeface="Century Gothic" charset="0"/>
              <a:cs typeface="Century Gothic" charset="0"/>
            </a:endParaRPr>
          </a:p>
          <a:p>
            <a:pPr algn="ctr"/>
            <a:r>
              <a:rPr lang="en-US" sz="3000" b="1" dirty="0">
                <a:solidFill>
                  <a:schemeClr val="bg1"/>
                </a:solidFill>
                <a:latin typeface="Century Gothic" charset="0"/>
                <a:ea typeface="Century Gothic" charset="0"/>
                <a:cs typeface="Century Gothic" charset="0"/>
              </a:rPr>
              <a:t>Combining Capacity Expansion &amp; Production Cost With Weather, Load &amp; Uncertainty</a:t>
            </a:r>
          </a:p>
          <a:p>
            <a:pPr algn="ctr"/>
            <a:endParaRPr lang="en-US" sz="1200" dirty="0">
              <a:latin typeface="Century Gothic" charset="0"/>
              <a:ea typeface="Century Gothic" charset="0"/>
              <a:cs typeface="Century Gothic" charset="0"/>
            </a:endParaRPr>
          </a:p>
          <a:p>
            <a:pPr algn="ctr"/>
            <a:endParaRPr lang="en-US" sz="1200" dirty="0">
              <a:latin typeface="Century Gothic" charset="0"/>
              <a:ea typeface="Century Gothic" charset="0"/>
              <a:cs typeface="Century Gothic" charset="0"/>
            </a:endParaRPr>
          </a:p>
          <a:p>
            <a:pPr algn="ctr"/>
            <a:r>
              <a:rPr lang="en-US" sz="1801" dirty="0">
                <a:solidFill>
                  <a:schemeClr val="bg1"/>
                </a:solidFill>
                <a:latin typeface="Century Gothic" charset="0"/>
                <a:ea typeface="Century Gothic" charset="0"/>
                <a:cs typeface="Century Gothic" charset="0"/>
              </a:rPr>
              <a:t>Prepared By:</a:t>
            </a:r>
          </a:p>
          <a:p>
            <a:pPr algn="ctr"/>
            <a:endParaRPr lang="en-US" sz="1200" dirty="0">
              <a:solidFill>
                <a:schemeClr val="bg1"/>
              </a:solidFill>
              <a:latin typeface="Century Gothic" charset="0"/>
              <a:ea typeface="Century Gothic" charset="0"/>
              <a:cs typeface="Century Gothic" charset="0"/>
            </a:endParaRPr>
          </a:p>
          <a:p>
            <a:pPr algn="ctr"/>
            <a:r>
              <a:rPr lang="en-US" sz="1200" dirty="0">
                <a:solidFill>
                  <a:schemeClr val="bg1"/>
                </a:solidFill>
                <a:latin typeface="Century Gothic" charset="0"/>
                <a:ea typeface="Century Gothic" charset="0"/>
                <a:cs typeface="Century Gothic" charset="0"/>
              </a:rPr>
              <a:t> </a:t>
            </a:r>
          </a:p>
          <a:p>
            <a:pPr algn="ctr"/>
            <a:r>
              <a:rPr lang="en-US" sz="2400" b="1" dirty="0">
                <a:solidFill>
                  <a:schemeClr val="bg1"/>
                </a:solidFill>
                <a:latin typeface="Century Gothic" charset="0"/>
                <a:ea typeface="Century Gothic" charset="0"/>
                <a:cs typeface="Century Gothic" charset="0"/>
              </a:rPr>
              <a:t>Vibrant Clean Energy, LLC</a:t>
            </a:r>
          </a:p>
          <a:p>
            <a:pPr algn="ctr"/>
            <a:r>
              <a:rPr lang="en-US" sz="1801" i="1" dirty="0">
                <a:solidFill>
                  <a:schemeClr val="bg1"/>
                </a:solidFill>
                <a:latin typeface="Century Gothic" charset="0"/>
                <a:ea typeface="Century Gothic" charset="0"/>
                <a:cs typeface="Century Gothic" charset="0"/>
              </a:rPr>
              <a:t>Dr Christopher T M Clack</a:t>
            </a:r>
          </a:p>
          <a:p>
            <a:pPr algn="ctr"/>
            <a:r>
              <a:rPr lang="en-US" sz="1200" dirty="0">
                <a:solidFill>
                  <a:schemeClr val="bg1"/>
                </a:solidFill>
                <a:latin typeface="Century Gothic" charset="0"/>
                <a:ea typeface="Century Gothic" charset="0"/>
                <a:cs typeface="Century Gothic" charset="0"/>
              </a:rPr>
              <a:t>  </a:t>
            </a:r>
          </a:p>
          <a:p>
            <a:pPr algn="ctr"/>
            <a:r>
              <a:rPr lang="en-US" sz="1200" dirty="0">
                <a:solidFill>
                  <a:schemeClr val="bg1"/>
                </a:solidFill>
                <a:latin typeface="Century Gothic" charset="0"/>
                <a:ea typeface="Century Gothic" charset="0"/>
                <a:cs typeface="Century Gothic" charset="0"/>
              </a:rPr>
              <a:t> </a:t>
            </a:r>
          </a:p>
          <a:p>
            <a:pPr algn="ctr"/>
            <a:r>
              <a:rPr lang="en-US" sz="1801" dirty="0">
                <a:solidFill>
                  <a:schemeClr val="bg1"/>
                </a:solidFill>
                <a:latin typeface="Century Gothic" charset="0"/>
                <a:ea typeface="Century Gothic" charset="0"/>
                <a:cs typeface="Century Gothic" charset="0"/>
              </a:rPr>
              <a:t>Prepared For:</a:t>
            </a:r>
          </a:p>
          <a:p>
            <a:pPr algn="ctr"/>
            <a:r>
              <a:rPr lang="en-US" sz="1200" dirty="0">
                <a:solidFill>
                  <a:schemeClr val="bg1"/>
                </a:solidFill>
                <a:latin typeface="Century Gothic" charset="0"/>
                <a:ea typeface="Century Gothic" charset="0"/>
                <a:cs typeface="Century Gothic" charset="0"/>
              </a:rPr>
              <a:t> </a:t>
            </a:r>
          </a:p>
          <a:p>
            <a:pPr algn="ctr"/>
            <a:endParaRPr lang="en-US" sz="1200" dirty="0">
              <a:solidFill>
                <a:schemeClr val="bg1"/>
              </a:solidFill>
              <a:latin typeface="Century Gothic" charset="0"/>
              <a:ea typeface="Century Gothic" charset="0"/>
              <a:cs typeface="Century Gothic" charset="0"/>
            </a:endParaRPr>
          </a:p>
          <a:p>
            <a:pPr algn="ctr"/>
            <a:r>
              <a:rPr lang="en-US" sz="2400" b="1" dirty="0">
                <a:solidFill>
                  <a:schemeClr val="bg1"/>
                </a:solidFill>
                <a:latin typeface="Century Gothic" charset="0"/>
                <a:ea typeface="Century Gothic" charset="0"/>
                <a:cs typeface="Century Gothic" charset="0"/>
              </a:rPr>
              <a:t>PMAPS 2018 – Boise Idaho, USA</a:t>
            </a:r>
          </a:p>
          <a:p>
            <a:pPr algn="ctr"/>
            <a:r>
              <a:rPr lang="en-US" i="1" dirty="0">
                <a:solidFill>
                  <a:schemeClr val="bg1"/>
                </a:solidFill>
                <a:latin typeface="Century Gothic" charset="0"/>
                <a:ea typeface="Century Gothic" charset="0"/>
                <a:cs typeface="Century Gothic" charset="0"/>
              </a:rPr>
              <a:t>June 26</a:t>
            </a:r>
            <a:r>
              <a:rPr lang="en-US" i="1" baseline="30000" dirty="0">
                <a:solidFill>
                  <a:schemeClr val="bg1"/>
                </a:solidFill>
                <a:latin typeface="Century Gothic" charset="0"/>
                <a:ea typeface="Century Gothic" charset="0"/>
                <a:cs typeface="Century Gothic" charset="0"/>
              </a:rPr>
              <a:t>th</a:t>
            </a:r>
            <a:r>
              <a:rPr lang="en-US" i="1" dirty="0">
                <a:solidFill>
                  <a:schemeClr val="bg1"/>
                </a:solidFill>
                <a:latin typeface="Century Gothic" charset="0"/>
                <a:ea typeface="Century Gothic" charset="0"/>
                <a:cs typeface="Century Gothic" charset="0"/>
              </a:rPr>
              <a:t>, 2018</a:t>
            </a:r>
          </a:p>
          <a:p>
            <a:pPr algn="ctr"/>
            <a:endParaRPr lang="en-US" sz="1200" dirty="0">
              <a:solidFill>
                <a:schemeClr val="bg1"/>
              </a:solidFill>
              <a:latin typeface="Century Gothic" charset="0"/>
              <a:ea typeface="Century Gothic" charset="0"/>
              <a:cs typeface="Century Gothic" charset="0"/>
            </a:endParaRPr>
          </a:p>
          <a:p>
            <a:pPr algn="ctr"/>
            <a:endParaRPr lang="en-US" sz="1200" dirty="0">
              <a:solidFill>
                <a:schemeClr val="bg1"/>
              </a:solidFill>
              <a:latin typeface="Century Gothic" charset="0"/>
              <a:ea typeface="Century Gothic" charset="0"/>
              <a:cs typeface="Century Gothic" charset="0"/>
            </a:endParaRPr>
          </a:p>
          <a:p>
            <a:pPr algn="ctr"/>
            <a:r>
              <a:rPr lang="en-US" sz="1200" dirty="0">
                <a:solidFill>
                  <a:schemeClr val="bg1"/>
                </a:solidFill>
                <a:latin typeface="Century Gothic" charset="0"/>
                <a:ea typeface="Century Gothic" charset="0"/>
                <a:cs typeface="Century Gothic" charset="0"/>
              </a:rPr>
              <a:t>Disclaimer:</a:t>
            </a:r>
          </a:p>
          <a:p>
            <a:pPr algn="ctr"/>
            <a:endParaRPr lang="en-US" sz="1200" b="1" dirty="0">
              <a:solidFill>
                <a:schemeClr val="bg1"/>
              </a:solidFill>
              <a:latin typeface="Century Gothic" charset="0"/>
              <a:ea typeface="Century Gothic" charset="0"/>
              <a:cs typeface="Century Gothic" charset="0"/>
            </a:endParaRPr>
          </a:p>
          <a:p>
            <a:pPr algn="ctr"/>
            <a:r>
              <a:rPr lang="en-US" sz="1200" dirty="0">
                <a:solidFill>
                  <a:schemeClr val="bg1"/>
                </a:solidFill>
                <a:latin typeface="Century Gothic" charset="0"/>
                <a:ea typeface="Century Gothic" charset="0"/>
                <a:cs typeface="Century Gothic" charset="0"/>
              </a:rPr>
              <a:t>This presentation has been prepared in good faith on the basis of information available at the date of publication. The analysis was produced by Vibrant Clean Energy, LLC. No guarantee or warranty of the analysis is applicable. Vibrant Clean Energy, LLC will not be held liable for any loss, damage, or cost incurred by using or relying on the information in this presentation. </a:t>
            </a:r>
          </a:p>
        </p:txBody>
      </p:sp>
    </p:spTree>
    <p:extLst>
      <p:ext uri="{BB962C8B-B14F-4D97-AF65-F5344CB8AC3E}">
        <p14:creationId xmlns:p14="http://schemas.microsoft.com/office/powerpoint/2010/main" val="2464002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Template pages V2.jpg">
            <a:extLst>
              <a:ext uri="{FF2B5EF4-FFF2-40B4-BE49-F238E27FC236}">
                <a16:creationId xmlns:a16="http://schemas.microsoft.com/office/drawing/2014/main" id="{4D88B464-3C0E-B644-984D-0F3F1EB291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55811"/>
            <a:ext cx="9144000" cy="1077218"/>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Wind &amp; Solar Are Created By Chaotic Not Random Processes</a:t>
            </a:r>
          </a:p>
        </p:txBody>
      </p:sp>
      <p:sp>
        <p:nvSpPr>
          <p:cNvPr id="20" name="TextBox 19">
            <a:extLst>
              <a:ext uri="{FF2B5EF4-FFF2-40B4-BE49-F238E27FC236}">
                <a16:creationId xmlns:a16="http://schemas.microsoft.com/office/drawing/2014/main" id="{1F12764B-70CA-3D49-BE0E-65CCDEE9BE9A}"/>
              </a:ext>
            </a:extLst>
          </p:cNvPr>
          <p:cNvSpPr txBox="1"/>
          <p:nvPr/>
        </p:nvSpPr>
        <p:spPr>
          <a:xfrm>
            <a:off x="1" y="1318916"/>
            <a:ext cx="9138035" cy="353943"/>
          </a:xfrm>
          <a:prstGeom prst="rect">
            <a:avLst/>
          </a:prstGeom>
          <a:noFill/>
        </p:spPr>
        <p:txBody>
          <a:bodyPr wrap="square" rtlCol="0">
            <a:spAutoFit/>
          </a:bodyPr>
          <a:lstStyle/>
          <a:p>
            <a:pPr algn="ctr"/>
            <a:r>
              <a:rPr lang="en-US" sz="1700" i="1" dirty="0">
                <a:latin typeface="Century Gothic" panose="020B0502020202020204" pitchFamily="34" charset="0"/>
              </a:rPr>
              <a:t>Therefore, patterns emerge that can be taken advantage of!</a:t>
            </a:r>
          </a:p>
        </p:txBody>
      </p:sp>
      <p:pic>
        <p:nvPicPr>
          <p:cNvPr id="4" name="Picture 3">
            <a:extLst>
              <a:ext uri="{FF2B5EF4-FFF2-40B4-BE49-F238E27FC236}">
                <a16:creationId xmlns:a16="http://schemas.microsoft.com/office/drawing/2014/main" id="{BD7E3E40-FD11-4943-975A-AE13FF9B8958}"/>
              </a:ext>
            </a:extLst>
          </p:cNvPr>
          <p:cNvPicPr>
            <a:picLocks noChangeAspect="1"/>
          </p:cNvPicPr>
          <p:nvPr/>
        </p:nvPicPr>
        <p:blipFill>
          <a:blip r:embed="rId4"/>
          <a:stretch>
            <a:fillRect/>
          </a:stretch>
        </p:blipFill>
        <p:spPr>
          <a:xfrm>
            <a:off x="219554" y="1824754"/>
            <a:ext cx="4114800" cy="2939143"/>
          </a:xfrm>
          <a:prstGeom prst="rect">
            <a:avLst/>
          </a:prstGeom>
          <a:ln w="25400">
            <a:solidFill>
              <a:schemeClr val="tx1"/>
            </a:solidFill>
          </a:ln>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515B8B91-A744-CF4C-BBCB-0F17AB13C68E}"/>
              </a:ext>
            </a:extLst>
          </p:cNvPr>
          <p:cNvPicPr>
            <a:picLocks noChangeAspect="1"/>
          </p:cNvPicPr>
          <p:nvPr/>
        </p:nvPicPr>
        <p:blipFill>
          <a:blip r:embed="rId5"/>
          <a:stretch>
            <a:fillRect/>
          </a:stretch>
        </p:blipFill>
        <p:spPr>
          <a:xfrm>
            <a:off x="4738427" y="1824753"/>
            <a:ext cx="4114800" cy="2939143"/>
          </a:xfrm>
          <a:prstGeom prst="rect">
            <a:avLst/>
          </a:prstGeom>
          <a:ln w="25400">
            <a:solidFill>
              <a:schemeClr val="tx1"/>
            </a:solidFill>
          </a:ln>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5D6737B9-BB25-A042-A344-2FA9B2A06DA2}"/>
              </a:ext>
            </a:extLst>
          </p:cNvPr>
          <p:cNvSpPr txBox="1"/>
          <p:nvPr/>
        </p:nvSpPr>
        <p:spPr>
          <a:xfrm>
            <a:off x="5966" y="4943222"/>
            <a:ext cx="9138035" cy="1138773"/>
          </a:xfrm>
          <a:prstGeom prst="rect">
            <a:avLst/>
          </a:prstGeom>
          <a:noFill/>
        </p:spPr>
        <p:txBody>
          <a:bodyPr wrap="square" rtlCol="0">
            <a:spAutoFit/>
          </a:bodyPr>
          <a:lstStyle/>
          <a:p>
            <a:pPr algn="ctr"/>
            <a:r>
              <a:rPr lang="en-US" sz="1700" i="1" dirty="0">
                <a:latin typeface="Century Gothic" panose="020B0502020202020204" pitchFamily="34" charset="0"/>
              </a:rPr>
              <a:t>Energy Density Accumulates At Predictable Times &amp; Sites Decorrelate Rapidly</a:t>
            </a:r>
          </a:p>
          <a:p>
            <a:pPr algn="ctr"/>
            <a:endParaRPr lang="en-US" sz="1700" i="1" dirty="0">
              <a:latin typeface="Century Gothic" panose="020B0502020202020204" pitchFamily="34" charset="0"/>
            </a:endParaRPr>
          </a:p>
          <a:p>
            <a:pPr algn="ctr"/>
            <a:r>
              <a:rPr lang="en-US" sz="1700" i="1" dirty="0">
                <a:latin typeface="Century Gothic" panose="020B0502020202020204" pitchFamily="34" charset="0"/>
              </a:rPr>
              <a:t>Thus, uncertainty in resources </a:t>
            </a:r>
            <a:r>
              <a:rPr lang="en-US" sz="1700" b="1" i="1" dirty="0">
                <a:latin typeface="Century Gothic" panose="020B0502020202020204" pitchFamily="34" charset="0"/>
              </a:rPr>
              <a:t>can be incorporated directly into modeling </a:t>
            </a:r>
            <a:r>
              <a:rPr lang="en-US" sz="1700" i="1" dirty="0">
                <a:latin typeface="Century Gothic" panose="020B0502020202020204" pitchFamily="34" charset="0"/>
              </a:rPr>
              <a:t>– if high resolution and long time horizons are utilized.</a:t>
            </a:r>
          </a:p>
        </p:txBody>
      </p:sp>
      <p:cxnSp>
        <p:nvCxnSpPr>
          <p:cNvPr id="21" name="Straight Arrow Connector 20">
            <a:extLst>
              <a:ext uri="{FF2B5EF4-FFF2-40B4-BE49-F238E27FC236}">
                <a16:creationId xmlns:a16="http://schemas.microsoft.com/office/drawing/2014/main" id="{62150927-C517-4848-BD08-ED1B74530465}"/>
              </a:ext>
            </a:extLst>
          </p:cNvPr>
          <p:cNvCxnSpPr>
            <a:cxnSpLocks/>
          </p:cNvCxnSpPr>
          <p:nvPr/>
        </p:nvCxnSpPr>
        <p:spPr>
          <a:xfrm flipH="1">
            <a:off x="1923380" y="2366010"/>
            <a:ext cx="225460" cy="627148"/>
          </a:xfrm>
          <a:prstGeom prst="straightConnector1">
            <a:avLst/>
          </a:prstGeom>
          <a:ln w="38100" cmpd="sng">
            <a:solidFill>
              <a:schemeClr val="tx1"/>
            </a:solidFill>
            <a:round/>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6C013F2C-BEF9-864C-BDC8-1AB6401DE2B3}"/>
              </a:ext>
            </a:extLst>
          </p:cNvPr>
          <p:cNvCxnSpPr>
            <a:cxnSpLocks/>
          </p:cNvCxnSpPr>
          <p:nvPr/>
        </p:nvCxnSpPr>
        <p:spPr>
          <a:xfrm flipH="1">
            <a:off x="1664300" y="2612898"/>
            <a:ext cx="91348" cy="686584"/>
          </a:xfrm>
          <a:prstGeom prst="straightConnector1">
            <a:avLst/>
          </a:prstGeom>
          <a:ln w="38100" cmpd="sng">
            <a:solidFill>
              <a:schemeClr val="tx1"/>
            </a:solidFill>
            <a:round/>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E59747CB-8A63-004B-A188-75787C61BEA4}"/>
              </a:ext>
            </a:extLst>
          </p:cNvPr>
          <p:cNvCxnSpPr>
            <a:cxnSpLocks/>
          </p:cNvCxnSpPr>
          <p:nvPr/>
        </p:nvCxnSpPr>
        <p:spPr>
          <a:xfrm>
            <a:off x="1505804" y="2850642"/>
            <a:ext cx="0" cy="647744"/>
          </a:xfrm>
          <a:prstGeom prst="straightConnector1">
            <a:avLst/>
          </a:prstGeom>
          <a:ln w="38100" cmpd="sng">
            <a:solidFill>
              <a:schemeClr val="tx1"/>
            </a:solidFill>
            <a:round/>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C257780F-1651-B94A-A482-2E930BD1D631}"/>
              </a:ext>
            </a:extLst>
          </p:cNvPr>
          <p:cNvCxnSpPr>
            <a:cxnSpLocks/>
          </p:cNvCxnSpPr>
          <p:nvPr/>
        </p:nvCxnSpPr>
        <p:spPr>
          <a:xfrm>
            <a:off x="1161288" y="2923794"/>
            <a:ext cx="222596" cy="654580"/>
          </a:xfrm>
          <a:prstGeom prst="straightConnector1">
            <a:avLst/>
          </a:prstGeom>
          <a:ln w="38100" cmpd="sng">
            <a:solidFill>
              <a:schemeClr val="tx1"/>
            </a:solidFill>
            <a:round/>
            <a:tailEnd type="stealth" w="lg" len="lg"/>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DCFD30E0-4E81-9D4F-93A7-4916C1701A86}"/>
              </a:ext>
            </a:extLst>
          </p:cNvPr>
          <p:cNvSpPr txBox="1"/>
          <p:nvPr/>
        </p:nvSpPr>
        <p:spPr>
          <a:xfrm>
            <a:off x="1841084" y="2098273"/>
            <a:ext cx="633370" cy="338554"/>
          </a:xfrm>
          <a:prstGeom prst="rect">
            <a:avLst/>
          </a:prstGeom>
          <a:noFill/>
          <a:ln w="25400">
            <a:noFill/>
          </a:ln>
          <a:effectLst/>
        </p:spPr>
        <p:txBody>
          <a:bodyPr wrap="square" rtlCol="0">
            <a:spAutoFit/>
          </a:bodyPr>
          <a:lstStyle/>
          <a:p>
            <a:pPr algn="ctr"/>
            <a:r>
              <a:rPr lang="en-US" sz="1600" dirty="0">
                <a:latin typeface="Century Gothic" charset="0"/>
                <a:ea typeface="Century Gothic" charset="0"/>
                <a:cs typeface="Century Gothic" charset="0"/>
              </a:rPr>
              <a:t>24hr</a:t>
            </a:r>
          </a:p>
        </p:txBody>
      </p:sp>
      <p:sp>
        <p:nvSpPr>
          <p:cNvPr id="28" name="TextBox 27">
            <a:extLst>
              <a:ext uri="{FF2B5EF4-FFF2-40B4-BE49-F238E27FC236}">
                <a16:creationId xmlns:a16="http://schemas.microsoft.com/office/drawing/2014/main" id="{E32F26AD-7F5A-B449-8615-553C576AE15E}"/>
              </a:ext>
            </a:extLst>
          </p:cNvPr>
          <p:cNvSpPr txBox="1"/>
          <p:nvPr/>
        </p:nvSpPr>
        <p:spPr>
          <a:xfrm>
            <a:off x="1453988" y="2342113"/>
            <a:ext cx="633370" cy="338554"/>
          </a:xfrm>
          <a:prstGeom prst="rect">
            <a:avLst/>
          </a:prstGeom>
          <a:noFill/>
          <a:ln w="25400">
            <a:noFill/>
          </a:ln>
          <a:effectLst/>
        </p:spPr>
        <p:txBody>
          <a:bodyPr wrap="square" rtlCol="0">
            <a:spAutoFit/>
          </a:bodyPr>
          <a:lstStyle/>
          <a:p>
            <a:pPr algn="ctr"/>
            <a:r>
              <a:rPr lang="en-US" sz="1600" dirty="0">
                <a:latin typeface="Century Gothic" charset="0"/>
                <a:ea typeface="Century Gothic" charset="0"/>
                <a:cs typeface="Century Gothic" charset="0"/>
              </a:rPr>
              <a:t>12hr</a:t>
            </a:r>
          </a:p>
        </p:txBody>
      </p:sp>
      <p:sp>
        <p:nvSpPr>
          <p:cNvPr id="29" name="TextBox 28">
            <a:extLst>
              <a:ext uri="{FF2B5EF4-FFF2-40B4-BE49-F238E27FC236}">
                <a16:creationId xmlns:a16="http://schemas.microsoft.com/office/drawing/2014/main" id="{265B6CFE-D7F4-2B4A-8683-0B74F13D7F41}"/>
              </a:ext>
            </a:extLst>
          </p:cNvPr>
          <p:cNvSpPr txBox="1"/>
          <p:nvPr/>
        </p:nvSpPr>
        <p:spPr>
          <a:xfrm>
            <a:off x="1176620" y="2576809"/>
            <a:ext cx="633370" cy="338554"/>
          </a:xfrm>
          <a:prstGeom prst="rect">
            <a:avLst/>
          </a:prstGeom>
          <a:noFill/>
          <a:ln w="25400">
            <a:noFill/>
          </a:ln>
          <a:effectLst/>
        </p:spPr>
        <p:txBody>
          <a:bodyPr wrap="square" rtlCol="0">
            <a:spAutoFit/>
          </a:bodyPr>
          <a:lstStyle/>
          <a:p>
            <a:pPr algn="ctr"/>
            <a:r>
              <a:rPr lang="en-US" sz="1600" dirty="0">
                <a:latin typeface="Century Gothic" charset="0"/>
                <a:ea typeface="Century Gothic" charset="0"/>
                <a:cs typeface="Century Gothic" charset="0"/>
              </a:rPr>
              <a:t>8hr</a:t>
            </a:r>
          </a:p>
        </p:txBody>
      </p:sp>
      <p:sp>
        <p:nvSpPr>
          <p:cNvPr id="30" name="TextBox 29">
            <a:extLst>
              <a:ext uri="{FF2B5EF4-FFF2-40B4-BE49-F238E27FC236}">
                <a16:creationId xmlns:a16="http://schemas.microsoft.com/office/drawing/2014/main" id="{0F24F06C-D239-6F4C-A22F-60B3D81D8FD3}"/>
              </a:ext>
            </a:extLst>
          </p:cNvPr>
          <p:cNvSpPr txBox="1"/>
          <p:nvPr/>
        </p:nvSpPr>
        <p:spPr>
          <a:xfrm>
            <a:off x="771236" y="2656057"/>
            <a:ext cx="633370" cy="338554"/>
          </a:xfrm>
          <a:prstGeom prst="rect">
            <a:avLst/>
          </a:prstGeom>
          <a:noFill/>
          <a:ln w="25400">
            <a:noFill/>
          </a:ln>
          <a:effectLst/>
        </p:spPr>
        <p:txBody>
          <a:bodyPr wrap="square" rtlCol="0">
            <a:spAutoFit/>
          </a:bodyPr>
          <a:lstStyle/>
          <a:p>
            <a:pPr algn="ctr"/>
            <a:r>
              <a:rPr lang="en-US" sz="1600" dirty="0">
                <a:latin typeface="Century Gothic" charset="0"/>
                <a:ea typeface="Century Gothic" charset="0"/>
                <a:cs typeface="Century Gothic" charset="0"/>
              </a:rPr>
              <a:t>6hr</a:t>
            </a:r>
          </a:p>
        </p:txBody>
      </p:sp>
      <p:cxnSp>
        <p:nvCxnSpPr>
          <p:cNvPr id="31" name="Straight Arrow Connector 30">
            <a:extLst>
              <a:ext uri="{FF2B5EF4-FFF2-40B4-BE49-F238E27FC236}">
                <a16:creationId xmlns:a16="http://schemas.microsoft.com/office/drawing/2014/main" id="{5B2DAC4D-D836-E042-9098-2E237292FF26}"/>
              </a:ext>
            </a:extLst>
          </p:cNvPr>
          <p:cNvCxnSpPr>
            <a:cxnSpLocks/>
            <a:stCxn id="35" idx="2"/>
          </p:cNvCxnSpPr>
          <p:nvPr/>
        </p:nvCxnSpPr>
        <p:spPr>
          <a:xfrm flipH="1">
            <a:off x="6158934" y="3082652"/>
            <a:ext cx="789444" cy="606862"/>
          </a:xfrm>
          <a:prstGeom prst="straightConnector1">
            <a:avLst/>
          </a:prstGeom>
          <a:ln w="38100" cmpd="sng">
            <a:solidFill>
              <a:schemeClr val="tx1"/>
            </a:solidFill>
            <a:round/>
            <a:tailEnd type="stealth" w="lg" len="lg"/>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C5E0DF93-B2C8-314C-B9A0-8AC14B840F48}"/>
              </a:ext>
            </a:extLst>
          </p:cNvPr>
          <p:cNvSpPr txBox="1"/>
          <p:nvPr/>
        </p:nvSpPr>
        <p:spPr>
          <a:xfrm>
            <a:off x="5374548" y="2497878"/>
            <a:ext cx="3147660" cy="584775"/>
          </a:xfrm>
          <a:prstGeom prst="rect">
            <a:avLst/>
          </a:prstGeom>
          <a:noFill/>
          <a:ln w="25400">
            <a:noFill/>
          </a:ln>
          <a:effectLst/>
        </p:spPr>
        <p:txBody>
          <a:bodyPr wrap="square" rtlCol="0">
            <a:spAutoFit/>
          </a:bodyPr>
          <a:lstStyle/>
          <a:p>
            <a:pPr algn="ctr"/>
            <a:r>
              <a:rPr lang="en-US" sz="1600" dirty="0">
                <a:latin typeface="Century Gothic" charset="0"/>
                <a:ea typeface="Century Gothic" charset="0"/>
                <a:cs typeface="Century Gothic" charset="0"/>
              </a:rPr>
              <a:t>After 1,200 km correlations are very low</a:t>
            </a:r>
          </a:p>
        </p:txBody>
      </p:sp>
    </p:spTree>
    <p:extLst>
      <p:ext uri="{BB962C8B-B14F-4D97-AF65-F5344CB8AC3E}">
        <p14:creationId xmlns:p14="http://schemas.microsoft.com/office/powerpoint/2010/main" val="2565739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s 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extBox 10">
            <a:extLst>
              <a:ext uri="{FF2B5EF4-FFF2-40B4-BE49-F238E27FC236}">
                <a16:creationId xmlns:a16="http://schemas.microsoft.com/office/drawing/2014/main" id="{23695E9A-F4D8-D744-B87C-A08B8B9C4DD4}"/>
              </a:ext>
            </a:extLst>
          </p:cNvPr>
          <p:cNvSpPr txBox="1"/>
          <p:nvPr/>
        </p:nvSpPr>
        <p:spPr>
          <a:xfrm>
            <a:off x="0" y="0"/>
            <a:ext cx="9144000" cy="584775"/>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Weather Forecasts Bring New Uncertainty</a:t>
            </a:r>
          </a:p>
        </p:txBody>
      </p:sp>
      <p:pic>
        <p:nvPicPr>
          <p:cNvPr id="8" name="Picture 7">
            <a:extLst>
              <a:ext uri="{FF2B5EF4-FFF2-40B4-BE49-F238E27FC236}">
                <a16:creationId xmlns:a16="http://schemas.microsoft.com/office/drawing/2014/main" id="{9A0E7236-B73E-444C-B5D0-FE4150DC8436}"/>
              </a:ext>
            </a:extLst>
          </p:cNvPr>
          <p:cNvPicPr>
            <a:picLocks noChangeAspect="1"/>
          </p:cNvPicPr>
          <p:nvPr/>
        </p:nvPicPr>
        <p:blipFill>
          <a:blip r:embed="rId4"/>
          <a:stretch>
            <a:fillRect/>
          </a:stretch>
        </p:blipFill>
        <p:spPr>
          <a:xfrm>
            <a:off x="0" y="495300"/>
            <a:ext cx="9144000" cy="2933700"/>
          </a:xfrm>
          <a:prstGeom prst="rect">
            <a:avLst/>
          </a:prstGeom>
        </p:spPr>
      </p:pic>
      <p:pic>
        <p:nvPicPr>
          <p:cNvPr id="12" name="Picture 11">
            <a:extLst>
              <a:ext uri="{FF2B5EF4-FFF2-40B4-BE49-F238E27FC236}">
                <a16:creationId xmlns:a16="http://schemas.microsoft.com/office/drawing/2014/main" id="{CE10052A-A227-D342-A11B-08FD3C976221}"/>
              </a:ext>
            </a:extLst>
          </p:cNvPr>
          <p:cNvPicPr>
            <a:picLocks noChangeAspect="1"/>
          </p:cNvPicPr>
          <p:nvPr/>
        </p:nvPicPr>
        <p:blipFill>
          <a:blip r:embed="rId5"/>
          <a:stretch>
            <a:fillRect/>
          </a:stretch>
        </p:blipFill>
        <p:spPr>
          <a:xfrm>
            <a:off x="0" y="3216349"/>
            <a:ext cx="9144000" cy="2933700"/>
          </a:xfrm>
          <a:prstGeom prst="rect">
            <a:avLst/>
          </a:prstGeom>
        </p:spPr>
      </p:pic>
      <p:sp>
        <p:nvSpPr>
          <p:cNvPr id="13" name="TextBox 12">
            <a:extLst>
              <a:ext uri="{FF2B5EF4-FFF2-40B4-BE49-F238E27FC236}">
                <a16:creationId xmlns:a16="http://schemas.microsoft.com/office/drawing/2014/main" id="{C81BE0CE-313D-434B-BA67-7358563AD18F}"/>
              </a:ext>
            </a:extLst>
          </p:cNvPr>
          <p:cNvSpPr txBox="1"/>
          <p:nvPr/>
        </p:nvSpPr>
        <p:spPr>
          <a:xfrm>
            <a:off x="-127591" y="5560828"/>
            <a:ext cx="1286540" cy="369332"/>
          </a:xfrm>
          <a:prstGeom prst="rect">
            <a:avLst/>
          </a:prstGeom>
          <a:noFill/>
        </p:spPr>
        <p:txBody>
          <a:bodyPr wrap="square" rtlCol="0">
            <a:spAutoFit/>
          </a:bodyPr>
          <a:lstStyle/>
          <a:p>
            <a:pPr algn="ctr"/>
            <a:r>
              <a:rPr lang="en-US" b="1" dirty="0">
                <a:latin typeface="Century Gothic" panose="020B0502020202020204" pitchFamily="34" charset="0"/>
              </a:rPr>
              <a:t>48 hours</a:t>
            </a:r>
          </a:p>
        </p:txBody>
      </p:sp>
      <p:sp>
        <p:nvSpPr>
          <p:cNvPr id="14" name="TextBox 13">
            <a:extLst>
              <a:ext uri="{FF2B5EF4-FFF2-40B4-BE49-F238E27FC236}">
                <a16:creationId xmlns:a16="http://schemas.microsoft.com/office/drawing/2014/main" id="{9BD2580A-4F62-A14F-B29E-095884FCA44C}"/>
              </a:ext>
            </a:extLst>
          </p:cNvPr>
          <p:cNvSpPr txBox="1"/>
          <p:nvPr/>
        </p:nvSpPr>
        <p:spPr>
          <a:xfrm>
            <a:off x="4508204" y="5560828"/>
            <a:ext cx="1286540" cy="369332"/>
          </a:xfrm>
          <a:prstGeom prst="rect">
            <a:avLst/>
          </a:prstGeom>
          <a:noFill/>
        </p:spPr>
        <p:txBody>
          <a:bodyPr wrap="square" rtlCol="0">
            <a:spAutoFit/>
          </a:bodyPr>
          <a:lstStyle/>
          <a:p>
            <a:pPr algn="ctr"/>
            <a:r>
              <a:rPr lang="en-US" b="1" dirty="0">
                <a:latin typeface="Century Gothic" panose="020B0502020202020204" pitchFamily="34" charset="0"/>
              </a:rPr>
              <a:t>24 hours</a:t>
            </a:r>
          </a:p>
        </p:txBody>
      </p:sp>
      <p:sp>
        <p:nvSpPr>
          <p:cNvPr id="15" name="TextBox 14">
            <a:extLst>
              <a:ext uri="{FF2B5EF4-FFF2-40B4-BE49-F238E27FC236}">
                <a16:creationId xmlns:a16="http://schemas.microsoft.com/office/drawing/2014/main" id="{18C33AB5-BF3B-0340-B33B-D6D21495DD58}"/>
              </a:ext>
            </a:extLst>
          </p:cNvPr>
          <p:cNvSpPr txBox="1"/>
          <p:nvPr/>
        </p:nvSpPr>
        <p:spPr>
          <a:xfrm>
            <a:off x="-127591" y="2830476"/>
            <a:ext cx="1286540" cy="369332"/>
          </a:xfrm>
          <a:prstGeom prst="rect">
            <a:avLst/>
          </a:prstGeom>
          <a:noFill/>
        </p:spPr>
        <p:txBody>
          <a:bodyPr wrap="square" rtlCol="0">
            <a:spAutoFit/>
          </a:bodyPr>
          <a:lstStyle/>
          <a:p>
            <a:pPr algn="ctr"/>
            <a:r>
              <a:rPr lang="en-US" b="1" dirty="0">
                <a:latin typeface="Century Gothic" panose="020B0502020202020204" pitchFamily="34" charset="0"/>
              </a:rPr>
              <a:t>30 hours</a:t>
            </a:r>
          </a:p>
        </p:txBody>
      </p:sp>
      <p:sp>
        <p:nvSpPr>
          <p:cNvPr id="16" name="TextBox 15">
            <a:extLst>
              <a:ext uri="{FF2B5EF4-FFF2-40B4-BE49-F238E27FC236}">
                <a16:creationId xmlns:a16="http://schemas.microsoft.com/office/drawing/2014/main" id="{5C8E2522-B9BA-E543-A334-383341A8205F}"/>
              </a:ext>
            </a:extLst>
          </p:cNvPr>
          <p:cNvSpPr txBox="1"/>
          <p:nvPr/>
        </p:nvSpPr>
        <p:spPr>
          <a:xfrm>
            <a:off x="4508204" y="2835499"/>
            <a:ext cx="1286540" cy="369332"/>
          </a:xfrm>
          <a:prstGeom prst="rect">
            <a:avLst/>
          </a:prstGeom>
          <a:noFill/>
        </p:spPr>
        <p:txBody>
          <a:bodyPr wrap="square" rtlCol="0">
            <a:spAutoFit/>
          </a:bodyPr>
          <a:lstStyle/>
          <a:p>
            <a:pPr algn="ctr"/>
            <a:r>
              <a:rPr lang="en-US" b="1" dirty="0">
                <a:latin typeface="Century Gothic" panose="020B0502020202020204" pitchFamily="34" charset="0"/>
              </a:rPr>
              <a:t>6 hours</a:t>
            </a:r>
          </a:p>
        </p:txBody>
      </p:sp>
    </p:spTree>
    <p:extLst>
      <p:ext uri="{BB962C8B-B14F-4D97-AF65-F5344CB8AC3E}">
        <p14:creationId xmlns:p14="http://schemas.microsoft.com/office/powerpoint/2010/main" val="657046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mplate pages 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AE12E5A0-7F28-9841-AAFE-38D038473B05}"/>
              </a:ext>
            </a:extLst>
          </p:cNvPr>
          <p:cNvSpPr txBox="1"/>
          <p:nvPr/>
        </p:nvSpPr>
        <p:spPr>
          <a:xfrm>
            <a:off x="0" y="0"/>
            <a:ext cx="9144000" cy="1077218"/>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Can Reduce Uncertainty With New Loads That Are More Flexible</a:t>
            </a:r>
          </a:p>
        </p:txBody>
      </p:sp>
      <p:sp>
        <p:nvSpPr>
          <p:cNvPr id="5" name="TextBox 4">
            <a:extLst>
              <a:ext uri="{FF2B5EF4-FFF2-40B4-BE49-F238E27FC236}">
                <a16:creationId xmlns:a16="http://schemas.microsoft.com/office/drawing/2014/main" id="{D5BC842B-1009-1D42-BDCE-1DFAAF8B204F}"/>
              </a:ext>
            </a:extLst>
          </p:cNvPr>
          <p:cNvSpPr txBox="1"/>
          <p:nvPr/>
        </p:nvSpPr>
        <p:spPr>
          <a:xfrm>
            <a:off x="185166" y="1720840"/>
            <a:ext cx="2916936" cy="3416320"/>
          </a:xfrm>
          <a:prstGeom prst="rect">
            <a:avLst/>
          </a:prstGeom>
          <a:noFill/>
        </p:spPr>
        <p:txBody>
          <a:bodyPr wrap="square" rtlCol="0">
            <a:spAutoFit/>
          </a:bodyPr>
          <a:lstStyle/>
          <a:p>
            <a:pPr marL="285750" indent="-285750">
              <a:buFont typeface="Wingdings" pitchFamily="2" charset="2"/>
              <a:buChar char="Ø"/>
            </a:pPr>
            <a:r>
              <a:rPr lang="en-US" dirty="0">
                <a:latin typeface="Century Gothic" panose="020B0502020202020204" pitchFamily="34" charset="0"/>
              </a:rPr>
              <a:t>EVs;</a:t>
            </a:r>
          </a:p>
          <a:p>
            <a:pPr marL="285750" indent="-285750">
              <a:buFont typeface="Wingdings" pitchFamily="2" charset="2"/>
              <a:buChar char="Ø"/>
            </a:pPr>
            <a:endParaRPr lang="en-US" dirty="0">
              <a:latin typeface="Century Gothic" panose="020B0502020202020204" pitchFamily="34" charset="0"/>
            </a:endParaRPr>
          </a:p>
          <a:p>
            <a:pPr marL="285750" indent="-285750">
              <a:buFont typeface="Wingdings" pitchFamily="2" charset="2"/>
              <a:buChar char="Ø"/>
            </a:pPr>
            <a:r>
              <a:rPr lang="en-US" dirty="0">
                <a:latin typeface="Century Gothic" panose="020B0502020202020204" pitchFamily="34" charset="0"/>
              </a:rPr>
              <a:t>Space Heat Pumps;</a:t>
            </a:r>
          </a:p>
          <a:p>
            <a:pPr marL="285750" indent="-285750">
              <a:buFont typeface="Wingdings" pitchFamily="2" charset="2"/>
              <a:buChar char="Ø"/>
            </a:pPr>
            <a:endParaRPr lang="en-US" dirty="0">
              <a:latin typeface="Century Gothic" panose="020B0502020202020204" pitchFamily="34" charset="0"/>
            </a:endParaRPr>
          </a:p>
          <a:p>
            <a:pPr marL="285750" indent="-285750">
              <a:buFont typeface="Wingdings" pitchFamily="2" charset="2"/>
              <a:buChar char="Ø"/>
            </a:pPr>
            <a:r>
              <a:rPr lang="en-US" dirty="0">
                <a:latin typeface="Century Gothic" panose="020B0502020202020204" pitchFamily="34" charset="0"/>
              </a:rPr>
              <a:t>Water Heat Pumps;</a:t>
            </a:r>
          </a:p>
          <a:p>
            <a:pPr marL="285750" indent="-285750">
              <a:buFont typeface="Wingdings" pitchFamily="2" charset="2"/>
              <a:buChar char="Ø"/>
            </a:pPr>
            <a:endParaRPr lang="en-US" dirty="0">
              <a:latin typeface="Century Gothic" panose="020B0502020202020204" pitchFamily="34" charset="0"/>
            </a:endParaRPr>
          </a:p>
          <a:p>
            <a:pPr marL="285750" indent="-285750">
              <a:buFont typeface="Wingdings" pitchFamily="2" charset="2"/>
              <a:buChar char="Ø"/>
            </a:pPr>
            <a:r>
              <a:rPr lang="en-US" dirty="0">
                <a:latin typeface="Century Gothic" panose="020B0502020202020204" pitchFamily="34" charset="0"/>
              </a:rPr>
              <a:t>Renewable Controls;</a:t>
            </a:r>
          </a:p>
          <a:p>
            <a:pPr marL="285750" indent="-285750">
              <a:buFont typeface="Wingdings" pitchFamily="2" charset="2"/>
              <a:buChar char="Ø"/>
            </a:pPr>
            <a:endParaRPr lang="en-US" dirty="0">
              <a:latin typeface="Century Gothic" panose="020B0502020202020204" pitchFamily="34" charset="0"/>
            </a:endParaRPr>
          </a:p>
          <a:p>
            <a:pPr marL="285750" indent="-285750">
              <a:buFont typeface="Wingdings" pitchFamily="2" charset="2"/>
              <a:buChar char="Ø"/>
            </a:pPr>
            <a:r>
              <a:rPr lang="en-US" dirty="0">
                <a:latin typeface="Century Gothic" panose="020B0502020202020204" pitchFamily="34" charset="0"/>
              </a:rPr>
              <a:t>Transmission Control;</a:t>
            </a:r>
          </a:p>
          <a:p>
            <a:pPr marL="285750" indent="-285750">
              <a:buFont typeface="Wingdings" pitchFamily="2" charset="2"/>
              <a:buChar char="Ø"/>
            </a:pPr>
            <a:endParaRPr lang="en-US" dirty="0">
              <a:latin typeface="Century Gothic" panose="020B0502020202020204" pitchFamily="34" charset="0"/>
            </a:endParaRPr>
          </a:p>
          <a:p>
            <a:pPr marL="285750" indent="-285750">
              <a:buFont typeface="Wingdings" pitchFamily="2" charset="2"/>
              <a:buChar char="Ø"/>
            </a:pPr>
            <a:r>
              <a:rPr lang="en-US" dirty="0">
                <a:latin typeface="Century Gothic" panose="020B0502020202020204" pitchFamily="34" charset="0"/>
              </a:rPr>
              <a:t>Storage.</a:t>
            </a:r>
          </a:p>
          <a:p>
            <a:endParaRPr lang="en-US" dirty="0"/>
          </a:p>
        </p:txBody>
      </p:sp>
      <p:pic>
        <p:nvPicPr>
          <p:cNvPr id="7" name="Picture 6">
            <a:extLst>
              <a:ext uri="{FF2B5EF4-FFF2-40B4-BE49-F238E27FC236}">
                <a16:creationId xmlns:a16="http://schemas.microsoft.com/office/drawing/2014/main" id="{D97788C3-4863-0044-8C44-1822F134E96A}"/>
              </a:ext>
            </a:extLst>
          </p:cNvPr>
          <p:cNvPicPr>
            <a:picLocks noChangeAspect="1"/>
          </p:cNvPicPr>
          <p:nvPr/>
        </p:nvPicPr>
        <p:blipFill>
          <a:blip r:embed="rId4"/>
          <a:stretch>
            <a:fillRect/>
          </a:stretch>
        </p:blipFill>
        <p:spPr>
          <a:xfrm>
            <a:off x="3287268" y="1600200"/>
            <a:ext cx="5486400" cy="3657600"/>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4434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emplate pages 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9092" y="2515959"/>
            <a:ext cx="2753900" cy="2057400"/>
          </a:xfrm>
          <a:prstGeom prst="rect">
            <a:avLst/>
          </a:prstGeom>
          <a:ln w="25400">
            <a:solidFill>
              <a:schemeClr val="tx1"/>
            </a:solidFill>
          </a:ln>
          <a:effectLst>
            <a:outerShdw blurRad="63500" sx="102000" sy="102000" algn="ctr" rotWithShape="0">
              <a:prstClr val="black">
                <a:alpha val="40000"/>
              </a:prst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77" y="2514055"/>
            <a:ext cx="2753900" cy="2057400"/>
          </a:xfrm>
          <a:prstGeom prst="rect">
            <a:avLst/>
          </a:prstGeom>
          <a:ln w="25400">
            <a:solidFill>
              <a:schemeClr val="tx1"/>
            </a:solidFill>
          </a:ln>
          <a:effectLst>
            <a:outerShdw blurRad="63500" sx="102000" sy="102000" algn="ctr" rotWithShape="0">
              <a:prstClr val="black">
                <a:alpha val="40000"/>
              </a:prstClr>
            </a:outerShdw>
          </a:effectLst>
        </p:spPr>
      </p:pic>
      <p:sp>
        <p:nvSpPr>
          <p:cNvPr id="16" name="U-Turn Arrow 15"/>
          <p:cNvSpPr/>
          <p:nvPr/>
        </p:nvSpPr>
        <p:spPr>
          <a:xfrm>
            <a:off x="1478254" y="1916592"/>
            <a:ext cx="2857500" cy="384064"/>
          </a:xfrm>
          <a:prstGeom prst="uturnArrow">
            <a:avLst>
              <a:gd name="adj1" fmla="val 31614"/>
              <a:gd name="adj2" fmla="val 25000"/>
              <a:gd name="adj3" fmla="val 33266"/>
              <a:gd name="adj4" fmla="val 43750"/>
              <a:gd name="adj5" fmla="val 100000"/>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7" name="U-Turn Arrow 16"/>
          <p:cNvSpPr/>
          <p:nvPr/>
        </p:nvSpPr>
        <p:spPr>
          <a:xfrm rot="10800000">
            <a:off x="4638481" y="4784854"/>
            <a:ext cx="2857500" cy="384064"/>
          </a:xfrm>
          <a:prstGeom prst="uturnArrow">
            <a:avLst>
              <a:gd name="adj1" fmla="val 31614"/>
              <a:gd name="adj2" fmla="val 25000"/>
              <a:gd name="adj3" fmla="val 33266"/>
              <a:gd name="adj4" fmla="val 43750"/>
              <a:gd name="adj5" fmla="val 100000"/>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8" name="U-Turn Arrow 17"/>
          <p:cNvSpPr/>
          <p:nvPr/>
        </p:nvSpPr>
        <p:spPr>
          <a:xfrm rot="10800000">
            <a:off x="701481" y="4784854"/>
            <a:ext cx="2857500" cy="384064"/>
          </a:xfrm>
          <a:prstGeom prst="uturnArrow">
            <a:avLst>
              <a:gd name="adj1" fmla="val 31614"/>
              <a:gd name="adj2" fmla="val 25000"/>
              <a:gd name="adj3" fmla="val 33266"/>
              <a:gd name="adj4" fmla="val 43750"/>
              <a:gd name="adj5" fmla="val 100000"/>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9" name="U-Turn Arrow 18"/>
          <p:cNvSpPr/>
          <p:nvPr/>
        </p:nvSpPr>
        <p:spPr>
          <a:xfrm>
            <a:off x="5415254" y="1916592"/>
            <a:ext cx="2857500" cy="384064"/>
          </a:xfrm>
          <a:prstGeom prst="uturnArrow">
            <a:avLst>
              <a:gd name="adj1" fmla="val 31614"/>
              <a:gd name="adj2" fmla="val 25000"/>
              <a:gd name="adj3" fmla="val 33266"/>
              <a:gd name="adj4" fmla="val 43750"/>
              <a:gd name="adj5" fmla="val 100000"/>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0107" y="2517692"/>
            <a:ext cx="3357055" cy="2059304"/>
          </a:xfrm>
          <a:prstGeom prst="rect">
            <a:avLst/>
          </a:prstGeom>
          <a:ln w="25400">
            <a:solidFill>
              <a:schemeClr val="tx1"/>
            </a:solidFill>
          </a:ln>
          <a:effectLst>
            <a:outerShdw blurRad="63500" sx="102000" sy="102000" algn="ctr" rotWithShape="0">
              <a:prstClr val="black">
                <a:alpha val="40000"/>
              </a:prstClr>
            </a:outerShdw>
          </a:effectLst>
        </p:spPr>
      </p:pic>
      <p:sp>
        <p:nvSpPr>
          <p:cNvPr id="14" name="TextBox 13"/>
          <p:cNvSpPr txBox="1"/>
          <p:nvPr/>
        </p:nvSpPr>
        <p:spPr>
          <a:xfrm>
            <a:off x="0" y="0"/>
            <a:ext cx="9144000" cy="1200329"/>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Consider: Various Scales Simultaneously To Enable Uncertainty incorporation of cooperation &amp; competition between regions [Transmission Also]</a:t>
            </a:r>
          </a:p>
        </p:txBody>
      </p:sp>
    </p:spTree>
    <p:extLst>
      <p:ext uri="{BB962C8B-B14F-4D97-AF65-F5344CB8AC3E}">
        <p14:creationId xmlns:p14="http://schemas.microsoft.com/office/powerpoint/2010/main" val="2710147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s 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1077218"/>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Fuel Costs Have Uncertainty &amp; Can Solve With Probability Or Shadow Pricing</a:t>
            </a:r>
          </a:p>
        </p:txBody>
      </p:sp>
      <p:pic>
        <p:nvPicPr>
          <p:cNvPr id="6" name="Picture 5">
            <a:extLst>
              <a:ext uri="{FF2B5EF4-FFF2-40B4-BE49-F238E27FC236}">
                <a16:creationId xmlns:a16="http://schemas.microsoft.com/office/drawing/2014/main" id="{18691A22-09A5-0F46-B74D-86B0372D52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096930"/>
            <a:ext cx="7315200" cy="4876800"/>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15048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s 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8BAAFA55-C933-8B42-8342-B1CBB154BD68}"/>
              </a:ext>
            </a:extLst>
          </p:cNvPr>
          <p:cNvPicPr>
            <a:picLocks noChangeAspect="1"/>
          </p:cNvPicPr>
          <p:nvPr/>
        </p:nvPicPr>
        <p:blipFill>
          <a:blip r:embed="rId4"/>
          <a:stretch>
            <a:fillRect/>
          </a:stretch>
        </p:blipFill>
        <p:spPr>
          <a:xfrm>
            <a:off x="457200" y="1123862"/>
            <a:ext cx="8229600" cy="3291840"/>
          </a:xfrm>
          <a:prstGeom prst="rect">
            <a:avLst/>
          </a:prstGeom>
          <a:ln w="25400">
            <a:solidFill>
              <a:schemeClr val="tx1"/>
            </a:solidFill>
          </a:ln>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6AF786C4-881B-384E-99F7-F02A8402F813}"/>
              </a:ext>
            </a:extLst>
          </p:cNvPr>
          <p:cNvSpPr txBox="1"/>
          <p:nvPr/>
        </p:nvSpPr>
        <p:spPr>
          <a:xfrm>
            <a:off x="457200" y="4954789"/>
            <a:ext cx="8229600" cy="1477328"/>
          </a:xfrm>
          <a:prstGeom prst="rect">
            <a:avLst/>
          </a:prstGeom>
          <a:noFill/>
        </p:spPr>
        <p:txBody>
          <a:bodyPr wrap="square" rtlCol="0">
            <a:spAutoFit/>
          </a:bodyPr>
          <a:lstStyle/>
          <a:p>
            <a:pPr algn="ctr"/>
            <a:r>
              <a:rPr lang="en-US" dirty="0">
                <a:latin typeface="Century Gothic" charset="0"/>
                <a:ea typeface="Century Gothic" charset="0"/>
                <a:cs typeface="Century Gothic" charset="0"/>
              </a:rPr>
              <a:t>In general, more flexibility provided by </a:t>
            </a:r>
            <a:r>
              <a:rPr lang="en-US" b="1" i="1" dirty="0">
                <a:latin typeface="Century Gothic" charset="0"/>
                <a:ea typeface="Century Gothic" charset="0"/>
                <a:cs typeface="Century Gothic" charset="0"/>
              </a:rPr>
              <a:t>VRE generation</a:t>
            </a:r>
            <a:r>
              <a:rPr lang="en-US" dirty="0">
                <a:latin typeface="Century Gothic" charset="0"/>
                <a:ea typeface="Century Gothic" charset="0"/>
                <a:cs typeface="Century Gothic" charset="0"/>
              </a:rPr>
              <a:t>, robust </a:t>
            </a:r>
            <a:r>
              <a:rPr lang="en-US" b="1" i="1" dirty="0">
                <a:latin typeface="Century Gothic" charset="0"/>
                <a:ea typeface="Century Gothic" charset="0"/>
                <a:cs typeface="Century Gothic" charset="0"/>
              </a:rPr>
              <a:t>transmission investment</a:t>
            </a:r>
            <a:r>
              <a:rPr lang="en-US" dirty="0">
                <a:latin typeface="Century Gothic" charset="0"/>
                <a:ea typeface="Century Gothic" charset="0"/>
                <a:cs typeface="Century Gothic" charset="0"/>
              </a:rPr>
              <a:t>, electrified </a:t>
            </a:r>
            <a:r>
              <a:rPr lang="en-US" b="1" i="1" dirty="0">
                <a:latin typeface="Century Gothic" charset="0"/>
                <a:ea typeface="Century Gothic" charset="0"/>
                <a:cs typeface="Century Gothic" charset="0"/>
              </a:rPr>
              <a:t>loads</a:t>
            </a:r>
            <a:r>
              <a:rPr lang="en-US" dirty="0">
                <a:latin typeface="Century Gothic" charset="0"/>
                <a:ea typeface="Century Gothic" charset="0"/>
                <a:cs typeface="Century Gothic" charset="0"/>
              </a:rPr>
              <a:t>, &amp; </a:t>
            </a:r>
            <a:r>
              <a:rPr lang="en-US" b="1" i="1" dirty="0">
                <a:latin typeface="Century Gothic" charset="0"/>
                <a:ea typeface="Century Gothic" charset="0"/>
                <a:cs typeface="Century Gothic" charset="0"/>
              </a:rPr>
              <a:t>storage</a:t>
            </a:r>
            <a:r>
              <a:rPr lang="en-US" dirty="0">
                <a:latin typeface="Century Gothic" charset="0"/>
                <a:ea typeface="Century Gothic" charset="0"/>
                <a:cs typeface="Century Gothic" charset="0"/>
              </a:rPr>
              <a:t> coming online will reduce the focus on uncertainty and move focus to data management and security.</a:t>
            </a:r>
          </a:p>
          <a:p>
            <a:endParaRPr lang="en-US" dirty="0"/>
          </a:p>
        </p:txBody>
      </p:sp>
      <p:sp>
        <p:nvSpPr>
          <p:cNvPr id="7" name="TextBox 6">
            <a:extLst>
              <a:ext uri="{FF2B5EF4-FFF2-40B4-BE49-F238E27FC236}">
                <a16:creationId xmlns:a16="http://schemas.microsoft.com/office/drawing/2014/main" id="{F7FBECAF-45F5-CC4B-848E-5287DE2D42C9}"/>
              </a:ext>
            </a:extLst>
          </p:cNvPr>
          <p:cNvSpPr txBox="1"/>
          <p:nvPr/>
        </p:nvSpPr>
        <p:spPr>
          <a:xfrm>
            <a:off x="0" y="0"/>
            <a:ext cx="9144000" cy="584775"/>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Summary</a:t>
            </a:r>
          </a:p>
        </p:txBody>
      </p:sp>
    </p:spTree>
    <p:extLst>
      <p:ext uri="{BB962C8B-B14F-4D97-AF65-F5344CB8AC3E}">
        <p14:creationId xmlns:p14="http://schemas.microsoft.com/office/powerpoint/2010/main" val="2652701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mplate pages V2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0" y="0"/>
            <a:ext cx="9144000" cy="5355312"/>
          </a:xfrm>
          <a:prstGeom prst="rect">
            <a:avLst/>
          </a:prstGeom>
          <a:noFill/>
        </p:spPr>
        <p:txBody>
          <a:bodyPr wrap="square" rtlCol="0">
            <a:spAutoFit/>
          </a:bodyPr>
          <a:lstStyle/>
          <a:p>
            <a:pPr algn="ctr"/>
            <a:endParaRPr lang="en-US" sz="1200" b="1" dirty="0">
              <a:solidFill>
                <a:schemeClr val="accent2"/>
              </a:solidFill>
              <a:latin typeface="Century Gothic" charset="0"/>
              <a:ea typeface="Century Gothic" charset="0"/>
              <a:cs typeface="Century Gothic" charset="0"/>
            </a:endParaRPr>
          </a:p>
          <a:p>
            <a:pPr algn="ctr"/>
            <a:r>
              <a:rPr lang="en-US" sz="6000" b="1" dirty="0">
                <a:solidFill>
                  <a:schemeClr val="bg1"/>
                </a:solidFill>
                <a:latin typeface="Century Gothic" charset="0"/>
                <a:ea typeface="Century Gothic" charset="0"/>
                <a:cs typeface="Century Gothic" charset="0"/>
              </a:rPr>
              <a:t>Thank You</a:t>
            </a:r>
          </a:p>
          <a:p>
            <a:pPr algn="ctr"/>
            <a:endParaRPr lang="en-US" sz="4000" b="1" dirty="0">
              <a:solidFill>
                <a:schemeClr val="bg1"/>
              </a:solidFill>
              <a:latin typeface="Century Gothic" charset="0"/>
              <a:ea typeface="Century Gothic" charset="0"/>
              <a:cs typeface="Century Gothic" charset="0"/>
            </a:endParaRPr>
          </a:p>
          <a:p>
            <a:pPr algn="ctr"/>
            <a:endParaRPr lang="en-US" sz="4000" b="1" dirty="0">
              <a:solidFill>
                <a:schemeClr val="bg1"/>
              </a:solidFill>
              <a:latin typeface="Century Gothic" charset="0"/>
              <a:ea typeface="Century Gothic" charset="0"/>
              <a:cs typeface="Century Gothic" charset="0"/>
            </a:endParaRPr>
          </a:p>
          <a:p>
            <a:pPr algn="ctr"/>
            <a:endParaRPr lang="en-US" sz="4000" b="1" dirty="0">
              <a:solidFill>
                <a:schemeClr val="bg1"/>
              </a:solidFill>
              <a:latin typeface="Century Gothic" charset="0"/>
              <a:ea typeface="Century Gothic" charset="0"/>
              <a:cs typeface="Century Gothic" charset="0"/>
            </a:endParaRPr>
          </a:p>
          <a:p>
            <a:pPr algn="ctr"/>
            <a:r>
              <a:rPr lang="en-US" sz="2400" dirty="0">
                <a:solidFill>
                  <a:schemeClr val="bg1"/>
                </a:solidFill>
                <a:latin typeface="Century Gothic" charset="0"/>
                <a:ea typeface="Century Gothic" charset="0"/>
                <a:cs typeface="Century Gothic" charset="0"/>
              </a:rPr>
              <a:t>Dr Christopher T M Clack</a:t>
            </a:r>
          </a:p>
          <a:p>
            <a:pPr algn="ctr"/>
            <a:r>
              <a:rPr lang="en-US" sz="2200" i="1" dirty="0">
                <a:solidFill>
                  <a:schemeClr val="bg1"/>
                </a:solidFill>
                <a:latin typeface="Century Gothic" charset="0"/>
                <a:ea typeface="Century Gothic" charset="0"/>
                <a:cs typeface="Century Gothic" charset="0"/>
              </a:rPr>
              <a:t>CEO Vibrant Clean Energy, LLC</a:t>
            </a:r>
          </a:p>
          <a:p>
            <a:pPr algn="ctr"/>
            <a:endParaRPr lang="en-US" sz="2400" dirty="0">
              <a:solidFill>
                <a:schemeClr val="bg1"/>
              </a:solidFill>
              <a:latin typeface="Century Gothic" charset="0"/>
              <a:ea typeface="Century Gothic" charset="0"/>
              <a:cs typeface="Century Gothic" charset="0"/>
            </a:endParaRPr>
          </a:p>
          <a:p>
            <a:pPr algn="ctr"/>
            <a:r>
              <a:rPr lang="en-US" sz="2000" dirty="0">
                <a:solidFill>
                  <a:schemeClr val="bg1"/>
                </a:solidFill>
                <a:latin typeface="Century Gothic" charset="0"/>
                <a:ea typeface="Century Gothic" charset="0"/>
                <a:cs typeface="Century Gothic" charset="0"/>
              </a:rPr>
              <a:t>Telephone: +1-720-668-6873</a:t>
            </a:r>
          </a:p>
          <a:p>
            <a:pPr algn="ctr"/>
            <a:r>
              <a:rPr lang="en-US" sz="2000" dirty="0">
                <a:solidFill>
                  <a:schemeClr val="bg1"/>
                </a:solidFill>
                <a:latin typeface="Century Gothic" charset="0"/>
                <a:ea typeface="Century Gothic" charset="0"/>
                <a:cs typeface="Century Gothic" charset="0"/>
              </a:rPr>
              <a:t>E-mail: </a:t>
            </a:r>
            <a:r>
              <a:rPr lang="en-US" sz="2000" dirty="0" err="1">
                <a:solidFill>
                  <a:schemeClr val="bg1"/>
                </a:solidFill>
                <a:latin typeface="Century Gothic" charset="0"/>
                <a:ea typeface="Century Gothic" charset="0"/>
                <a:cs typeface="Century Gothic" charset="0"/>
              </a:rPr>
              <a:t>christopher@vibrantcleanenergy.com</a:t>
            </a:r>
            <a:endParaRPr lang="en-US" sz="2000" dirty="0">
              <a:solidFill>
                <a:schemeClr val="bg1"/>
              </a:solidFill>
              <a:latin typeface="Century Gothic" charset="0"/>
              <a:ea typeface="Century Gothic" charset="0"/>
              <a:cs typeface="Century Gothic" charset="0"/>
            </a:endParaRPr>
          </a:p>
          <a:p>
            <a:pPr algn="ctr"/>
            <a:r>
              <a:rPr lang="en-US" sz="2000" dirty="0">
                <a:solidFill>
                  <a:schemeClr val="bg1"/>
                </a:solidFill>
                <a:latin typeface="Century Gothic" charset="0"/>
                <a:ea typeface="Century Gothic" charset="0"/>
                <a:cs typeface="Century Gothic" charset="0"/>
              </a:rPr>
              <a:t>Website: </a:t>
            </a:r>
            <a:r>
              <a:rPr lang="en-US" sz="2000" dirty="0" err="1">
                <a:solidFill>
                  <a:schemeClr val="bg1"/>
                </a:solidFill>
                <a:latin typeface="Century Gothic" charset="0"/>
                <a:ea typeface="Century Gothic" charset="0"/>
                <a:cs typeface="Century Gothic" charset="0"/>
              </a:rPr>
              <a:t>VibrantCleanEnergy.com</a:t>
            </a:r>
            <a:endParaRPr lang="en-US" sz="2000" dirty="0">
              <a:solidFill>
                <a:schemeClr val="bg1"/>
              </a:solidFill>
              <a:latin typeface="Century Gothic" charset="0"/>
              <a:ea typeface="Century Gothic" charset="0"/>
              <a:cs typeface="Century Gothic" charset="0"/>
            </a:endParaRPr>
          </a:p>
          <a:p>
            <a:pPr algn="ctr"/>
            <a:r>
              <a:rPr lang="en-US" sz="2000" dirty="0">
                <a:solidFill>
                  <a:schemeClr val="bg1"/>
                </a:solidFill>
                <a:latin typeface="Century Gothic" charset="0"/>
                <a:ea typeface="Century Gothic" charset="0"/>
                <a:cs typeface="Century Gothic" charset="0"/>
              </a:rPr>
              <a:t>Twitter: @Clacky007</a:t>
            </a:r>
          </a:p>
        </p:txBody>
      </p:sp>
    </p:spTree>
    <p:extLst>
      <p:ext uri="{BB962C8B-B14F-4D97-AF65-F5344CB8AC3E}">
        <p14:creationId xmlns:p14="http://schemas.microsoft.com/office/powerpoint/2010/main" val="3400292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emplate pages 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457200" y="851371"/>
            <a:ext cx="8229600" cy="5155257"/>
          </a:xfrm>
          <a:prstGeom prst="rect">
            <a:avLst/>
          </a:prstGeom>
          <a:noFill/>
        </p:spPr>
        <p:txBody>
          <a:bodyPr wrap="square" rtlCol="0">
            <a:spAutoFit/>
          </a:bodyPr>
          <a:lstStyle/>
          <a:p>
            <a:pPr marL="342900" indent="-342900">
              <a:buFont typeface="Wingdings" charset="2"/>
              <a:buChar char="§"/>
            </a:pPr>
            <a:endParaRPr lang="en-US" sz="900" dirty="0">
              <a:latin typeface="Century Gothic" charset="0"/>
              <a:ea typeface="Century Gothic" charset="0"/>
              <a:cs typeface="Century Gothic" charset="0"/>
            </a:endParaRPr>
          </a:p>
          <a:p>
            <a:pPr marL="285750" indent="-285750">
              <a:buFont typeface="Wingdings" pitchFamily="2" charset="2"/>
              <a:buChar char="Ø"/>
            </a:pPr>
            <a:r>
              <a:rPr lang="en-US" sz="1600" dirty="0">
                <a:latin typeface="Century Gothic" charset="0"/>
                <a:ea typeface="Century Gothic" charset="0"/>
                <a:cs typeface="Century Gothic" charset="0"/>
              </a:rPr>
              <a:t>For production cost – typically short time periods &amp; small geographic scope;</a:t>
            </a:r>
          </a:p>
          <a:p>
            <a:pPr marL="285750" indent="-285750">
              <a:buFont typeface="Wingdings" pitchFamily="2" charset="2"/>
              <a:buChar char="Ø"/>
            </a:pPr>
            <a:endParaRPr lang="en-US" sz="1600" dirty="0">
              <a:latin typeface="Century Gothic" charset="0"/>
              <a:ea typeface="Century Gothic" charset="0"/>
              <a:cs typeface="Century Gothic" charset="0"/>
            </a:endParaRPr>
          </a:p>
          <a:p>
            <a:pPr marL="285750" indent="-285750">
              <a:buFont typeface="Wingdings" pitchFamily="2" charset="2"/>
              <a:buChar char="Ø"/>
            </a:pPr>
            <a:r>
              <a:rPr lang="en-US" sz="1600" dirty="0">
                <a:latin typeface="Century Gothic" charset="0"/>
                <a:ea typeface="Century Gothic" charset="0"/>
                <a:cs typeface="Century Gothic" charset="0"/>
              </a:rPr>
              <a:t>For capacity expansion – typically coarse data, large region, but simplified / no dispatch;</a:t>
            </a:r>
          </a:p>
          <a:p>
            <a:pPr marL="285750" indent="-285750">
              <a:buFont typeface="Wingdings" pitchFamily="2" charset="2"/>
              <a:buChar char="Ø"/>
            </a:pPr>
            <a:endParaRPr lang="en-US" sz="1600" dirty="0">
              <a:latin typeface="Century Gothic" charset="0"/>
              <a:ea typeface="Century Gothic" charset="0"/>
              <a:cs typeface="Century Gothic" charset="0"/>
            </a:endParaRPr>
          </a:p>
          <a:p>
            <a:pPr marL="285750" indent="-285750">
              <a:buFont typeface="Wingdings" pitchFamily="2" charset="2"/>
              <a:buChar char="Ø"/>
            </a:pPr>
            <a:r>
              <a:rPr lang="en-US" sz="1600" dirty="0">
                <a:latin typeface="Century Gothic" charset="0"/>
                <a:ea typeface="Century Gothic" charset="0"/>
                <a:cs typeface="Century Gothic" charset="0"/>
              </a:rPr>
              <a:t>Typically many models do not consider demand side resources, transmission, storage, or other emerging technologies (EVs, heat pumps, water heaters, etc.);</a:t>
            </a:r>
          </a:p>
          <a:p>
            <a:pPr marL="285750" indent="-285750">
              <a:buFont typeface="Wingdings" pitchFamily="2" charset="2"/>
              <a:buChar char="Ø"/>
            </a:pPr>
            <a:endParaRPr lang="en-US" sz="1600" dirty="0">
              <a:latin typeface="Century Gothic" charset="0"/>
              <a:ea typeface="Century Gothic" charset="0"/>
              <a:cs typeface="Century Gothic" charset="0"/>
            </a:endParaRPr>
          </a:p>
          <a:p>
            <a:pPr marL="285750" indent="-285750">
              <a:buFont typeface="Wingdings" pitchFamily="2" charset="2"/>
              <a:buChar char="Ø"/>
            </a:pPr>
            <a:r>
              <a:rPr lang="en-US" sz="1600" dirty="0">
                <a:latin typeface="Century Gothic" charset="0"/>
                <a:ea typeface="Century Gothic" charset="0"/>
                <a:cs typeface="Century Gothic" charset="0"/>
              </a:rPr>
              <a:t>Disaggregation of components of the system leads to inefficient future projections and diminishes value of certain resources;</a:t>
            </a:r>
          </a:p>
          <a:p>
            <a:pPr marL="285750" indent="-285750">
              <a:buFont typeface="Wingdings" pitchFamily="2" charset="2"/>
              <a:buChar char="Ø"/>
            </a:pPr>
            <a:endParaRPr lang="en-US" sz="1600" dirty="0">
              <a:latin typeface="Century Gothic" charset="0"/>
              <a:ea typeface="Century Gothic" charset="0"/>
              <a:cs typeface="Century Gothic" charset="0"/>
            </a:endParaRPr>
          </a:p>
          <a:p>
            <a:pPr marL="285750" indent="-285750">
              <a:buFont typeface="Wingdings" pitchFamily="2" charset="2"/>
              <a:buChar char="Ø"/>
            </a:pPr>
            <a:r>
              <a:rPr lang="en-US" sz="1600" dirty="0">
                <a:latin typeface="Century Gothic" charset="0"/>
                <a:ea typeface="Century Gothic" charset="0"/>
                <a:cs typeface="Century Gothic" charset="0"/>
              </a:rPr>
              <a:t>Simpler modeling does not allow foresight beyond “knowns” for example, emergent behavior of market design, co-optimization of DERS, utility generation, transmission, and storage, reducing reliance on thermal generation for reserves, etc.</a:t>
            </a:r>
          </a:p>
          <a:p>
            <a:pPr marL="285750" indent="-285750">
              <a:buFont typeface="Wingdings" pitchFamily="2" charset="2"/>
              <a:buChar char="Ø"/>
            </a:pPr>
            <a:endParaRPr lang="en-US" sz="1600" dirty="0">
              <a:latin typeface="Century Gothic" charset="0"/>
              <a:ea typeface="Century Gothic" charset="0"/>
              <a:cs typeface="Century Gothic" charset="0"/>
            </a:endParaRPr>
          </a:p>
          <a:p>
            <a:pPr marL="285750" indent="-285750">
              <a:buFont typeface="Wingdings" pitchFamily="2" charset="2"/>
              <a:buChar char="Ø"/>
            </a:pPr>
            <a:r>
              <a:rPr lang="en-US" sz="1600" dirty="0">
                <a:latin typeface="Century Gothic" charset="0"/>
                <a:ea typeface="Century Gothic" charset="0"/>
                <a:cs typeface="Century Gothic" charset="0"/>
              </a:rPr>
              <a:t>Ignoring the changing environment, i.e. outside a specific BAA will lead to over investment and stranded assets / addition costs to rate payers, as the external regions will impact the internal dynamics of the BAA.</a:t>
            </a:r>
          </a:p>
        </p:txBody>
      </p:sp>
      <p:sp>
        <p:nvSpPr>
          <p:cNvPr id="11" name="TextBox 10"/>
          <p:cNvSpPr txBox="1"/>
          <p:nvPr/>
        </p:nvSpPr>
        <p:spPr>
          <a:xfrm>
            <a:off x="0" y="0"/>
            <a:ext cx="9144000" cy="584775"/>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What Most Commercial Models Currently Do</a:t>
            </a:r>
          </a:p>
        </p:txBody>
      </p:sp>
    </p:spTree>
    <p:extLst>
      <p:ext uri="{BB962C8B-B14F-4D97-AF65-F5344CB8AC3E}">
        <p14:creationId xmlns:p14="http://schemas.microsoft.com/office/powerpoint/2010/main" val="2465791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emplate pages 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457200" y="476289"/>
            <a:ext cx="8229600" cy="6017032"/>
          </a:xfrm>
          <a:prstGeom prst="rect">
            <a:avLst/>
          </a:prstGeom>
          <a:noFill/>
        </p:spPr>
        <p:txBody>
          <a:bodyPr wrap="square" rtlCol="0">
            <a:spAutoFit/>
          </a:bodyPr>
          <a:lstStyle/>
          <a:p>
            <a:pPr marL="342900" indent="-342900">
              <a:buFont typeface="Wingdings" charset="2"/>
              <a:buChar char="§"/>
            </a:pPr>
            <a:endParaRPr lang="en-US" sz="900" dirty="0">
              <a:latin typeface="Century Gothic" charset="0"/>
              <a:ea typeface="Century Gothic" charset="0"/>
              <a:cs typeface="Century Gothic" charset="0"/>
            </a:endParaRPr>
          </a:p>
          <a:p>
            <a:r>
              <a:rPr lang="en-US" dirty="0">
                <a:latin typeface="Century Gothic" charset="0"/>
                <a:ea typeface="Century Gothic" charset="0"/>
                <a:cs typeface="Century Gothic" charset="0"/>
              </a:rPr>
              <a:t>Combined capacity expansion and production cost model. They should combine:</a:t>
            </a:r>
          </a:p>
          <a:p>
            <a:endParaRPr lang="en-US" sz="900" dirty="0">
              <a:latin typeface="Century Gothic" charset="0"/>
              <a:ea typeface="Century Gothic" charset="0"/>
              <a:cs typeface="Century Gothic" charset="0"/>
            </a:endParaRPr>
          </a:p>
          <a:p>
            <a:pPr marL="685800" lvl="1" indent="-342900">
              <a:buFont typeface="Wingdings" charset="2"/>
              <a:buChar char="ü"/>
            </a:pPr>
            <a:r>
              <a:rPr lang="en-US" sz="1500" dirty="0">
                <a:latin typeface="Century Gothic" charset="0"/>
                <a:ea typeface="Century Gothic" charset="0"/>
                <a:cs typeface="Century Gothic" charset="0"/>
              </a:rPr>
              <a:t>Continental-scale (globally capable), spatially-determined co-optimization of transmission, generation and storage expansion while simultaneously determining the dispatch of these sub systems at high resolution and fidelity (3-km, 5-min);</a:t>
            </a:r>
          </a:p>
          <a:p>
            <a:pPr marL="685800" lvl="1" indent="-342900">
              <a:buFont typeface="Wingdings" charset="2"/>
              <a:buChar char="ü"/>
            </a:pPr>
            <a:endParaRPr lang="en-US" sz="800" dirty="0">
              <a:latin typeface="Century Gothic" charset="0"/>
              <a:ea typeface="Century Gothic" charset="0"/>
              <a:cs typeface="Century Gothic" charset="0"/>
            </a:endParaRPr>
          </a:p>
          <a:p>
            <a:pPr marL="685800" lvl="1" indent="-342900">
              <a:buFont typeface="Wingdings" charset="2"/>
              <a:buChar char="ü"/>
            </a:pPr>
            <a:r>
              <a:rPr lang="en-US" sz="1500" dirty="0">
                <a:latin typeface="Century Gothic" charset="0"/>
                <a:ea typeface="Century Gothic" charset="0"/>
                <a:cs typeface="Century Gothic" charset="0"/>
              </a:rPr>
              <a:t>Dispatch should includes:</a:t>
            </a:r>
          </a:p>
          <a:p>
            <a:pPr marL="1143000" lvl="2" indent="-342900">
              <a:buFont typeface="Wingdings" charset="2"/>
              <a:buChar char="Ø"/>
            </a:pPr>
            <a:r>
              <a:rPr lang="en-US" sz="1500" dirty="0">
                <a:latin typeface="Century Gothic" charset="0"/>
                <a:ea typeface="Century Gothic" charset="0"/>
                <a:cs typeface="Century Gothic" charset="0"/>
              </a:rPr>
              <a:t>Individual unit commitments, start-up, shutdown profiles, and ramp constraints;</a:t>
            </a:r>
          </a:p>
          <a:p>
            <a:pPr marL="1143000" lvl="2" indent="-342900">
              <a:buFont typeface="Wingdings" charset="2"/>
              <a:buChar char="Ø"/>
            </a:pPr>
            <a:r>
              <a:rPr lang="en-US" sz="1500" dirty="0">
                <a:latin typeface="Century Gothic" charset="0"/>
                <a:ea typeface="Century Gothic" charset="0"/>
                <a:cs typeface="Century Gothic" charset="0"/>
              </a:rPr>
              <a:t>Transmission power flow, planning reserves, and operating reserves;</a:t>
            </a:r>
          </a:p>
          <a:p>
            <a:pPr marL="1143000" lvl="2" indent="-342900">
              <a:buFont typeface="Wingdings" charset="2"/>
              <a:buChar char="Ø"/>
            </a:pPr>
            <a:r>
              <a:rPr lang="en-US" sz="1500" dirty="0">
                <a:latin typeface="Century Gothic" charset="0"/>
                <a:ea typeface="Century Gothic" charset="0"/>
                <a:cs typeface="Century Gothic" charset="0"/>
              </a:rPr>
              <a:t>Weather forecasting and physics of weather engines;</a:t>
            </a:r>
          </a:p>
          <a:p>
            <a:pPr marL="1143000" lvl="2" indent="-342900">
              <a:buFont typeface="Wingdings" charset="2"/>
              <a:buChar char="Ø"/>
            </a:pPr>
            <a:r>
              <a:rPr lang="en-US" sz="1500" dirty="0">
                <a:latin typeface="Century Gothic" charset="0"/>
                <a:ea typeface="Century Gothic" charset="0"/>
                <a:cs typeface="Century Gothic" charset="0"/>
              </a:rPr>
              <a:t>Detailed hydro modeling;</a:t>
            </a:r>
          </a:p>
          <a:p>
            <a:pPr marL="1143000" lvl="2" indent="-342900">
              <a:buFont typeface="Wingdings" charset="2"/>
              <a:buChar char="Ø"/>
            </a:pPr>
            <a:r>
              <a:rPr lang="en-US" sz="1500" dirty="0">
                <a:latin typeface="Century Gothic" charset="0"/>
                <a:ea typeface="Century Gothic" charset="0"/>
                <a:cs typeface="Century Gothic" charset="0"/>
              </a:rPr>
              <a:t>High granularity for weather-dependent generation;</a:t>
            </a:r>
          </a:p>
          <a:p>
            <a:pPr marL="1143000" lvl="2" indent="-342900">
              <a:buFont typeface="Wingdings" charset="2"/>
              <a:buChar char="Ø"/>
            </a:pPr>
            <a:r>
              <a:rPr lang="en-US" sz="1500" dirty="0">
                <a:latin typeface="Century Gothic" charset="0"/>
                <a:ea typeface="Century Gothic" charset="0"/>
                <a:cs typeface="Century Gothic" charset="0"/>
              </a:rPr>
              <a:t>Existing generator and transmission asset attributes such as heat rates, line losses, power factor, variable costs, fixed costs, capital costs, fuel costs, etc.</a:t>
            </a:r>
          </a:p>
          <a:p>
            <a:pPr marL="1143000" lvl="2" indent="-342900">
              <a:buFont typeface="Wingdings" charset="2"/>
              <a:buChar char="Ø"/>
            </a:pPr>
            <a:r>
              <a:rPr lang="en-US" sz="1500" dirty="0">
                <a:latin typeface="Century Gothic" charset="0"/>
                <a:ea typeface="Century Gothic" charset="0"/>
                <a:cs typeface="Century Gothic" charset="0"/>
              </a:rPr>
              <a:t>Uncertainty estimations in weather, generation, transmission, &amp; policy;</a:t>
            </a:r>
          </a:p>
          <a:p>
            <a:pPr marL="685800" lvl="1" indent="-342900">
              <a:buFont typeface="Wingdings" charset="2"/>
              <a:buChar char="ü"/>
            </a:pPr>
            <a:endParaRPr lang="en-US" sz="800" dirty="0">
              <a:latin typeface="Century Gothic" charset="0"/>
              <a:ea typeface="Century Gothic" charset="0"/>
              <a:cs typeface="Century Gothic" charset="0"/>
            </a:endParaRPr>
          </a:p>
          <a:p>
            <a:pPr marL="685800" lvl="1" indent="-342900">
              <a:buFont typeface="Wingdings" charset="2"/>
              <a:buChar char="ü"/>
            </a:pPr>
            <a:r>
              <a:rPr lang="en-US" sz="1500" dirty="0">
                <a:latin typeface="Century Gothic" charset="0"/>
                <a:ea typeface="Century Gothic" charset="0"/>
                <a:cs typeface="Century Gothic" charset="0"/>
              </a:rPr>
              <a:t>Large spatial and temporal horizons;</a:t>
            </a:r>
          </a:p>
          <a:p>
            <a:pPr marL="685800" lvl="1" indent="-342900">
              <a:buFont typeface="Wingdings" charset="2"/>
              <a:buChar char="ü"/>
            </a:pPr>
            <a:r>
              <a:rPr lang="en-US" sz="1500" dirty="0">
                <a:latin typeface="Century Gothic" charset="0"/>
                <a:ea typeface="Century Gothic" charset="0"/>
                <a:cs typeface="Century Gothic" charset="0"/>
              </a:rPr>
              <a:t>Existing policy and regulatory drivers such as PTC, ITC, RPS, etc.;</a:t>
            </a:r>
          </a:p>
          <a:p>
            <a:pPr marL="685800" lvl="1" indent="-342900">
              <a:buFont typeface="Wingdings" charset="2"/>
              <a:buChar char="ü"/>
            </a:pPr>
            <a:r>
              <a:rPr lang="en-US" sz="1500" dirty="0">
                <a:latin typeface="Century Gothic" charset="0"/>
                <a:ea typeface="Century Gothic" charset="0"/>
                <a:cs typeface="Century Gothic" charset="0"/>
              </a:rPr>
              <a:t>Detailed investment periods ( 2-, 5-, or 10- year) out past 2050;</a:t>
            </a:r>
          </a:p>
          <a:p>
            <a:pPr marL="685800" lvl="1" indent="-342900">
              <a:buFont typeface="Wingdings" charset="2"/>
              <a:buChar char="ü"/>
            </a:pPr>
            <a:r>
              <a:rPr lang="en-US" sz="1500" b="1" i="1" dirty="0">
                <a:latin typeface="Century Gothic" charset="0"/>
                <a:ea typeface="Century Gothic" charset="0"/>
                <a:cs typeface="Century Gothic" charset="0"/>
              </a:rPr>
              <a:t>Bringing together weather, load, capacity, generation &amp; storage produces co-benefits and simplifications that enhance the system (WIS:dom already does this).</a:t>
            </a:r>
          </a:p>
        </p:txBody>
      </p:sp>
      <p:sp>
        <p:nvSpPr>
          <p:cNvPr id="11" name="TextBox 10"/>
          <p:cNvSpPr txBox="1"/>
          <p:nvPr/>
        </p:nvSpPr>
        <p:spPr>
          <a:xfrm>
            <a:off x="0" y="0"/>
            <a:ext cx="9144000" cy="584775"/>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What Models Should (&amp; Will) Do</a:t>
            </a:r>
          </a:p>
        </p:txBody>
      </p:sp>
    </p:spTree>
    <p:extLst>
      <p:ext uri="{BB962C8B-B14F-4D97-AF65-F5344CB8AC3E}">
        <p14:creationId xmlns:p14="http://schemas.microsoft.com/office/powerpoint/2010/main" val="3528345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emplate pages 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165" y="1092716"/>
            <a:ext cx="7605670" cy="4950649"/>
          </a:xfrm>
          <a:prstGeom prst="rect">
            <a:avLst/>
          </a:prstGeom>
          <a:noFill/>
          <a:ln w="25400">
            <a:solidFill>
              <a:schemeClr val="tx1"/>
            </a:solidFill>
          </a:ln>
          <a:effectLst>
            <a:outerShdw blurRad="63500" sx="102000" sy="102000" algn="ctr" rotWithShape="0">
              <a:prstClr val="black">
                <a:alpha val="40000"/>
              </a:prstClr>
            </a:outerShdw>
          </a:effectLst>
        </p:spPr>
      </p:pic>
      <p:sp>
        <p:nvSpPr>
          <p:cNvPr id="2" name="TextBox 1"/>
          <p:cNvSpPr txBox="1"/>
          <p:nvPr/>
        </p:nvSpPr>
        <p:spPr>
          <a:xfrm>
            <a:off x="6417128" y="4139293"/>
            <a:ext cx="987879" cy="300082"/>
          </a:xfrm>
          <a:prstGeom prst="rect">
            <a:avLst/>
          </a:prstGeom>
          <a:noFill/>
        </p:spPr>
        <p:txBody>
          <a:bodyPr wrap="square" rtlCol="0">
            <a:spAutoFit/>
          </a:bodyPr>
          <a:lstStyle/>
          <a:p>
            <a:pPr algn="ctr"/>
            <a:r>
              <a:rPr lang="en-US" sz="1350" b="1" dirty="0">
                <a:solidFill>
                  <a:schemeClr val="bg1"/>
                </a:solidFill>
              </a:rPr>
              <a:t>80m AGL</a:t>
            </a:r>
          </a:p>
        </p:txBody>
      </p:sp>
      <p:sp>
        <p:nvSpPr>
          <p:cNvPr id="7" name="TextBox 6"/>
          <p:cNvSpPr txBox="1"/>
          <p:nvPr/>
        </p:nvSpPr>
        <p:spPr>
          <a:xfrm>
            <a:off x="0" y="0"/>
            <a:ext cx="9144000" cy="1077218"/>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Multi-Year Data Considerations To Help Determine Uncertainty in “Fuel”</a:t>
            </a:r>
          </a:p>
        </p:txBody>
      </p:sp>
    </p:spTree>
    <p:extLst>
      <p:ext uri="{BB962C8B-B14F-4D97-AF65-F5344CB8AC3E}">
        <p14:creationId xmlns:p14="http://schemas.microsoft.com/office/powerpoint/2010/main" val="1923194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s 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1077218"/>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Resolution Considerations To Determine Uncertainty &amp; “Fuel” For Resources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195566"/>
            <a:ext cx="7315200" cy="4838825"/>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3164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s 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584775"/>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Resources Are Not Singular With Technology</a:t>
            </a:r>
          </a:p>
        </p:txBody>
      </p:sp>
      <p:pic>
        <p:nvPicPr>
          <p:cNvPr id="6" name="Picture 5">
            <a:extLst>
              <a:ext uri="{FF2B5EF4-FFF2-40B4-BE49-F238E27FC236}">
                <a16:creationId xmlns:a16="http://schemas.microsoft.com/office/drawing/2014/main" id="{DF63A948-33B0-DF47-92D8-AEB8A3AC7971}"/>
              </a:ext>
            </a:extLst>
          </p:cNvPr>
          <p:cNvPicPr>
            <a:picLocks noChangeAspect="1"/>
          </p:cNvPicPr>
          <p:nvPr/>
        </p:nvPicPr>
        <p:blipFill>
          <a:blip r:embed="rId3"/>
          <a:stretch>
            <a:fillRect/>
          </a:stretch>
        </p:blipFill>
        <p:spPr>
          <a:xfrm>
            <a:off x="228600" y="867130"/>
            <a:ext cx="8686800" cy="5123740"/>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7868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mplate pages 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extBox 10"/>
          <p:cNvSpPr txBox="1"/>
          <p:nvPr/>
        </p:nvSpPr>
        <p:spPr>
          <a:xfrm>
            <a:off x="0" y="0"/>
            <a:ext cx="9144000" cy="584775"/>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Multiple “Flavors” of Technologies</a:t>
            </a:r>
          </a:p>
        </p:txBody>
      </p:sp>
      <p:pic>
        <p:nvPicPr>
          <p:cNvPr id="54" name="Picture 53">
            <a:extLst>
              <a:ext uri="{FF2B5EF4-FFF2-40B4-BE49-F238E27FC236}">
                <a16:creationId xmlns:a16="http://schemas.microsoft.com/office/drawing/2014/main" id="{D7A7DB32-BD1A-ED48-A3AC-7B159E9AA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663331"/>
            <a:ext cx="7315200" cy="5463602"/>
          </a:xfrm>
          <a:prstGeom prst="rect">
            <a:avLst/>
          </a:prstGeom>
          <a:ln w="25400">
            <a:solidFill>
              <a:schemeClr val="tx1"/>
            </a:solidFill>
          </a:ln>
          <a:effectLst>
            <a:outerShdw blurRad="63500" sx="102000" sy="102000" algn="ctr" rotWithShape="0">
              <a:prstClr val="black">
                <a:alpha val="40000"/>
              </a:prstClr>
            </a:outerShdw>
          </a:effectLst>
        </p:spPr>
      </p:pic>
      <p:sp>
        <p:nvSpPr>
          <p:cNvPr id="57" name="TextBox 56">
            <a:extLst>
              <a:ext uri="{FF2B5EF4-FFF2-40B4-BE49-F238E27FC236}">
                <a16:creationId xmlns:a16="http://schemas.microsoft.com/office/drawing/2014/main" id="{6A7D8046-68D0-C647-BB7E-D9E85A4E781B}"/>
              </a:ext>
            </a:extLst>
          </p:cNvPr>
          <p:cNvSpPr txBox="1"/>
          <p:nvPr/>
        </p:nvSpPr>
        <p:spPr>
          <a:xfrm>
            <a:off x="7021491" y="4332529"/>
            <a:ext cx="851686" cy="369332"/>
          </a:xfrm>
          <a:prstGeom prst="rect">
            <a:avLst/>
          </a:prstGeom>
          <a:solidFill>
            <a:schemeClr val="bg1">
              <a:lumMod val="85000"/>
            </a:schemeClr>
          </a:solidFill>
          <a:ln w="25400">
            <a:solidFill>
              <a:schemeClr val="tx1"/>
            </a:solidFill>
          </a:ln>
        </p:spPr>
        <p:txBody>
          <a:bodyPr wrap="square" rtlCol="0">
            <a:spAutoFit/>
          </a:bodyPr>
          <a:lstStyle/>
          <a:p>
            <a:pPr algn="ctr"/>
            <a:r>
              <a:rPr lang="en-US" sz="1800" b="1" dirty="0">
                <a:solidFill>
                  <a:srgbClr val="C00000"/>
                </a:solidFill>
                <a:latin typeface="Century Gothic" panose="020B0502020202020204" pitchFamily="34" charset="0"/>
              </a:rPr>
              <a:t>160m</a:t>
            </a:r>
            <a:endParaRPr lang="en-US" sz="1800" b="1" baseline="30000" dirty="0">
              <a:solidFill>
                <a:srgbClr val="C00000"/>
              </a:solidFill>
              <a:latin typeface="Century Gothic" panose="020B0502020202020204" pitchFamily="34" charset="0"/>
            </a:endParaRPr>
          </a:p>
        </p:txBody>
      </p:sp>
      <p:sp>
        <p:nvSpPr>
          <p:cNvPr id="58" name="TextBox 57">
            <a:extLst>
              <a:ext uri="{FF2B5EF4-FFF2-40B4-BE49-F238E27FC236}">
                <a16:creationId xmlns:a16="http://schemas.microsoft.com/office/drawing/2014/main" id="{12B14666-2F46-FA49-941D-7D43C613BA0F}"/>
              </a:ext>
            </a:extLst>
          </p:cNvPr>
          <p:cNvSpPr txBox="1"/>
          <p:nvPr/>
        </p:nvSpPr>
        <p:spPr>
          <a:xfrm>
            <a:off x="3005668" y="1554554"/>
            <a:ext cx="698072" cy="369332"/>
          </a:xfrm>
          <a:prstGeom prst="rect">
            <a:avLst/>
          </a:prstGeom>
          <a:solidFill>
            <a:schemeClr val="bg1">
              <a:lumMod val="85000"/>
            </a:schemeClr>
          </a:solidFill>
          <a:ln w="25400">
            <a:solidFill>
              <a:schemeClr val="tx1"/>
            </a:solidFill>
          </a:ln>
        </p:spPr>
        <p:txBody>
          <a:bodyPr wrap="square" rtlCol="0">
            <a:spAutoFit/>
          </a:bodyPr>
          <a:lstStyle/>
          <a:p>
            <a:pPr algn="ctr"/>
            <a:r>
              <a:rPr lang="en-US" sz="1800" b="1" dirty="0">
                <a:solidFill>
                  <a:srgbClr val="09CAF0"/>
                </a:solidFill>
                <a:latin typeface="Century Gothic" panose="020B0502020202020204" pitchFamily="34" charset="0"/>
              </a:rPr>
              <a:t>80m</a:t>
            </a:r>
            <a:endParaRPr lang="en-US" sz="1800" b="1" baseline="30000" dirty="0">
              <a:solidFill>
                <a:srgbClr val="09CAF0"/>
              </a:solidFill>
              <a:latin typeface="Century Gothic" panose="020B0502020202020204" pitchFamily="34" charset="0"/>
            </a:endParaRPr>
          </a:p>
        </p:txBody>
      </p:sp>
      <p:sp>
        <p:nvSpPr>
          <p:cNvPr id="59" name="TextBox 58">
            <a:extLst>
              <a:ext uri="{FF2B5EF4-FFF2-40B4-BE49-F238E27FC236}">
                <a16:creationId xmlns:a16="http://schemas.microsoft.com/office/drawing/2014/main" id="{BA6F847D-F2BF-1C46-89BC-65FED989F415}"/>
              </a:ext>
            </a:extLst>
          </p:cNvPr>
          <p:cNvSpPr txBox="1"/>
          <p:nvPr/>
        </p:nvSpPr>
        <p:spPr>
          <a:xfrm>
            <a:off x="4857422" y="1081227"/>
            <a:ext cx="851686" cy="369332"/>
          </a:xfrm>
          <a:prstGeom prst="rect">
            <a:avLst/>
          </a:prstGeom>
          <a:solidFill>
            <a:schemeClr val="bg1">
              <a:lumMod val="85000"/>
            </a:schemeClr>
          </a:solidFill>
          <a:ln w="25400">
            <a:solidFill>
              <a:schemeClr val="tx1"/>
            </a:solidFill>
          </a:ln>
        </p:spPr>
        <p:txBody>
          <a:bodyPr wrap="square" rtlCol="0">
            <a:spAutoFit/>
          </a:bodyPr>
          <a:lstStyle/>
          <a:p>
            <a:pPr algn="ctr"/>
            <a:r>
              <a:rPr lang="en-US" sz="1800" b="1" dirty="0">
                <a:solidFill>
                  <a:srgbClr val="1EA394"/>
                </a:solidFill>
                <a:latin typeface="Century Gothic" panose="020B0502020202020204" pitchFamily="34" charset="0"/>
              </a:rPr>
              <a:t>100m</a:t>
            </a:r>
            <a:endParaRPr lang="en-US" sz="1800" b="1" baseline="30000" dirty="0">
              <a:solidFill>
                <a:srgbClr val="1EA394"/>
              </a:solidFill>
              <a:latin typeface="Century Gothic" panose="020B0502020202020204" pitchFamily="34" charset="0"/>
            </a:endParaRPr>
          </a:p>
        </p:txBody>
      </p:sp>
      <p:sp>
        <p:nvSpPr>
          <p:cNvPr id="60" name="TextBox 59">
            <a:extLst>
              <a:ext uri="{FF2B5EF4-FFF2-40B4-BE49-F238E27FC236}">
                <a16:creationId xmlns:a16="http://schemas.microsoft.com/office/drawing/2014/main" id="{0F27D423-19F8-1249-AB07-80FD5B95C1C2}"/>
              </a:ext>
            </a:extLst>
          </p:cNvPr>
          <p:cNvSpPr txBox="1"/>
          <p:nvPr/>
        </p:nvSpPr>
        <p:spPr>
          <a:xfrm>
            <a:off x="5164386" y="5136223"/>
            <a:ext cx="851686" cy="369332"/>
          </a:xfrm>
          <a:prstGeom prst="rect">
            <a:avLst/>
          </a:prstGeom>
          <a:solidFill>
            <a:schemeClr val="bg1">
              <a:lumMod val="85000"/>
            </a:schemeClr>
          </a:solidFill>
          <a:ln w="25400">
            <a:solidFill>
              <a:schemeClr val="tx1"/>
            </a:solidFill>
          </a:ln>
        </p:spPr>
        <p:txBody>
          <a:bodyPr wrap="square" rtlCol="0">
            <a:spAutoFit/>
          </a:bodyPr>
          <a:lstStyle/>
          <a:p>
            <a:pPr algn="ctr"/>
            <a:r>
              <a:rPr lang="en-US" sz="1800" b="1" dirty="0">
                <a:solidFill>
                  <a:srgbClr val="F8B027"/>
                </a:solidFill>
                <a:latin typeface="Century Gothic" panose="020B0502020202020204" pitchFamily="34" charset="0"/>
              </a:rPr>
              <a:t>140m</a:t>
            </a:r>
            <a:endParaRPr lang="en-US" sz="1800" b="1" baseline="30000" dirty="0">
              <a:solidFill>
                <a:srgbClr val="F8B027"/>
              </a:solidFill>
              <a:latin typeface="Century Gothic" panose="020B0502020202020204" pitchFamily="34" charset="0"/>
            </a:endParaRPr>
          </a:p>
        </p:txBody>
      </p:sp>
      <p:sp>
        <p:nvSpPr>
          <p:cNvPr id="61" name="TextBox 60">
            <a:extLst>
              <a:ext uri="{FF2B5EF4-FFF2-40B4-BE49-F238E27FC236}">
                <a16:creationId xmlns:a16="http://schemas.microsoft.com/office/drawing/2014/main" id="{9CEEA71F-BB71-E04F-838A-1DE1CC6624CA}"/>
              </a:ext>
            </a:extLst>
          </p:cNvPr>
          <p:cNvSpPr txBox="1"/>
          <p:nvPr/>
        </p:nvSpPr>
        <p:spPr>
          <a:xfrm>
            <a:off x="6398397" y="1571439"/>
            <a:ext cx="851686" cy="369332"/>
          </a:xfrm>
          <a:prstGeom prst="rect">
            <a:avLst/>
          </a:prstGeom>
          <a:solidFill>
            <a:schemeClr val="bg1">
              <a:lumMod val="85000"/>
            </a:schemeClr>
          </a:solidFill>
          <a:ln w="25400">
            <a:solidFill>
              <a:schemeClr val="tx1"/>
            </a:solidFill>
          </a:ln>
        </p:spPr>
        <p:txBody>
          <a:bodyPr wrap="square" rtlCol="0">
            <a:spAutoFit/>
          </a:bodyPr>
          <a:lstStyle/>
          <a:p>
            <a:pPr algn="ctr"/>
            <a:r>
              <a:rPr lang="en-US" sz="1800" b="1" dirty="0">
                <a:solidFill>
                  <a:srgbClr val="A3D336"/>
                </a:solidFill>
                <a:latin typeface="Century Gothic" panose="020B0502020202020204" pitchFamily="34" charset="0"/>
              </a:rPr>
              <a:t>120m</a:t>
            </a:r>
            <a:endParaRPr lang="en-US" sz="1800" b="1" baseline="30000" dirty="0">
              <a:solidFill>
                <a:srgbClr val="A3D336"/>
              </a:solidFill>
              <a:latin typeface="Century Gothic" panose="020B0502020202020204" pitchFamily="34" charset="0"/>
            </a:endParaRPr>
          </a:p>
        </p:txBody>
      </p:sp>
      <p:cxnSp>
        <p:nvCxnSpPr>
          <p:cNvPr id="62" name="Straight Arrow Connector 61">
            <a:extLst>
              <a:ext uri="{FF2B5EF4-FFF2-40B4-BE49-F238E27FC236}">
                <a16:creationId xmlns:a16="http://schemas.microsoft.com/office/drawing/2014/main" id="{4A8DFD55-9685-5342-BAB8-2E382DB62A6B}"/>
              </a:ext>
            </a:extLst>
          </p:cNvPr>
          <p:cNvCxnSpPr>
            <a:cxnSpLocks/>
            <a:stCxn id="58" idx="2"/>
          </p:cNvCxnSpPr>
          <p:nvPr/>
        </p:nvCxnSpPr>
        <p:spPr>
          <a:xfrm>
            <a:off x="3354704" y="1923886"/>
            <a:ext cx="751707" cy="632610"/>
          </a:xfrm>
          <a:prstGeom prst="straightConnector1">
            <a:avLst/>
          </a:prstGeom>
          <a:ln w="254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6A22C643-8CF3-E544-B1D5-E7A66C3078C8}"/>
              </a:ext>
            </a:extLst>
          </p:cNvPr>
          <p:cNvCxnSpPr>
            <a:cxnSpLocks/>
          </p:cNvCxnSpPr>
          <p:nvPr/>
        </p:nvCxnSpPr>
        <p:spPr>
          <a:xfrm flipH="1">
            <a:off x="5029600" y="1445714"/>
            <a:ext cx="230493" cy="1110782"/>
          </a:xfrm>
          <a:prstGeom prst="straightConnector1">
            <a:avLst/>
          </a:prstGeom>
          <a:ln w="254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8A34F2D5-4BEB-0947-87FA-AE56CCF673A7}"/>
              </a:ext>
            </a:extLst>
          </p:cNvPr>
          <p:cNvCxnSpPr>
            <a:cxnSpLocks/>
          </p:cNvCxnSpPr>
          <p:nvPr/>
        </p:nvCxnSpPr>
        <p:spPr>
          <a:xfrm flipH="1">
            <a:off x="6460119" y="1940771"/>
            <a:ext cx="364122" cy="1171229"/>
          </a:xfrm>
          <a:prstGeom prst="straightConnector1">
            <a:avLst/>
          </a:prstGeom>
          <a:ln w="254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218E2465-BD3E-6A4D-AD2D-1485D4C77A7B}"/>
              </a:ext>
            </a:extLst>
          </p:cNvPr>
          <p:cNvCxnSpPr>
            <a:cxnSpLocks/>
            <a:stCxn id="57" idx="0"/>
          </p:cNvCxnSpPr>
          <p:nvPr/>
        </p:nvCxnSpPr>
        <p:spPr>
          <a:xfrm flipH="1" flipV="1">
            <a:off x="6858109" y="3723469"/>
            <a:ext cx="589225" cy="609060"/>
          </a:xfrm>
          <a:prstGeom prst="straightConnector1">
            <a:avLst/>
          </a:prstGeom>
          <a:ln w="254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B5A9A73E-352E-134D-91FA-3AA21E77284E}"/>
              </a:ext>
            </a:extLst>
          </p:cNvPr>
          <p:cNvCxnSpPr>
            <a:cxnSpLocks/>
          </p:cNvCxnSpPr>
          <p:nvPr/>
        </p:nvCxnSpPr>
        <p:spPr>
          <a:xfrm flipH="1" flipV="1">
            <a:off x="4420765" y="4879663"/>
            <a:ext cx="1169466" cy="256562"/>
          </a:xfrm>
          <a:prstGeom prst="straightConnector1">
            <a:avLst/>
          </a:prstGeom>
          <a:ln w="254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308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s 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584775"/>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Solar PV Resource Has Options Too</a:t>
            </a:r>
          </a:p>
        </p:txBody>
      </p:sp>
      <p:pic>
        <p:nvPicPr>
          <p:cNvPr id="5" name="Picture 4">
            <a:extLst>
              <a:ext uri="{FF2B5EF4-FFF2-40B4-BE49-F238E27FC236}">
                <a16:creationId xmlns:a16="http://schemas.microsoft.com/office/drawing/2014/main" id="{BF543DB9-0A06-F14A-8041-6664FA92C86B}"/>
              </a:ext>
            </a:extLst>
          </p:cNvPr>
          <p:cNvPicPr>
            <a:picLocks noChangeAspect="1"/>
          </p:cNvPicPr>
          <p:nvPr/>
        </p:nvPicPr>
        <p:blipFill>
          <a:blip r:embed="rId4"/>
          <a:stretch>
            <a:fillRect/>
          </a:stretch>
        </p:blipFill>
        <p:spPr>
          <a:xfrm>
            <a:off x="228600" y="867130"/>
            <a:ext cx="8686800" cy="5123740"/>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07692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s 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4" name="Group 3">
            <a:extLst>
              <a:ext uri="{FF2B5EF4-FFF2-40B4-BE49-F238E27FC236}">
                <a16:creationId xmlns:a16="http://schemas.microsoft.com/office/drawing/2014/main" id="{85851B2D-8939-4544-9985-6DACAB5D32B6}"/>
              </a:ext>
            </a:extLst>
          </p:cNvPr>
          <p:cNvGrpSpPr>
            <a:grpSpLocks noChangeAspect="1"/>
          </p:cNvGrpSpPr>
          <p:nvPr/>
        </p:nvGrpSpPr>
        <p:grpSpPr>
          <a:xfrm>
            <a:off x="457200" y="986132"/>
            <a:ext cx="8229600" cy="4885735"/>
            <a:chOff x="287867" y="113597"/>
            <a:chExt cx="7459132" cy="4428325"/>
          </a:xfrm>
        </p:grpSpPr>
        <p:pic>
          <p:nvPicPr>
            <p:cNvPr id="5" name="Picture 4">
              <a:extLst>
                <a:ext uri="{FF2B5EF4-FFF2-40B4-BE49-F238E27FC236}">
                  <a16:creationId xmlns:a16="http://schemas.microsoft.com/office/drawing/2014/main" id="{BF543DB9-0A06-F14A-8041-6664FA92C86B}"/>
                </a:ext>
              </a:extLst>
            </p:cNvPr>
            <p:cNvPicPr>
              <a:picLocks noChangeAspect="1"/>
            </p:cNvPicPr>
            <p:nvPr/>
          </p:nvPicPr>
          <p:blipFill>
            <a:blip r:embed="rId4"/>
            <a:stretch>
              <a:fillRect/>
            </a:stretch>
          </p:blipFill>
          <p:spPr>
            <a:xfrm>
              <a:off x="287867" y="113597"/>
              <a:ext cx="3657600" cy="2157364"/>
            </a:xfrm>
            <a:prstGeom prst="rect">
              <a:avLst/>
            </a:prstGeom>
            <a:ln w="25400">
              <a:solidFill>
                <a:schemeClr val="tx1"/>
              </a:solid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A22E1558-714E-FD44-B2BC-9F54B700D592}"/>
                </a:ext>
              </a:extLst>
            </p:cNvPr>
            <p:cNvPicPr>
              <a:picLocks noChangeAspect="1"/>
            </p:cNvPicPr>
            <p:nvPr/>
          </p:nvPicPr>
          <p:blipFill>
            <a:blip r:embed="rId5"/>
            <a:stretch>
              <a:fillRect/>
            </a:stretch>
          </p:blipFill>
          <p:spPr>
            <a:xfrm>
              <a:off x="4089400" y="113597"/>
              <a:ext cx="3657599" cy="2157364"/>
            </a:xfrm>
            <a:prstGeom prst="rect">
              <a:avLst/>
            </a:prstGeom>
            <a:ln w="25400">
              <a:solidFill>
                <a:schemeClr val="tx1"/>
              </a:solidFill>
            </a:ln>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9F5B2D86-4DF9-014E-BB12-5F0A394AD935}"/>
                </a:ext>
              </a:extLst>
            </p:cNvPr>
            <p:cNvPicPr>
              <a:picLocks noChangeAspect="1"/>
            </p:cNvPicPr>
            <p:nvPr/>
          </p:nvPicPr>
          <p:blipFill>
            <a:blip r:embed="rId6"/>
            <a:stretch>
              <a:fillRect/>
            </a:stretch>
          </p:blipFill>
          <p:spPr>
            <a:xfrm>
              <a:off x="287867" y="2350318"/>
              <a:ext cx="3657599" cy="2157364"/>
            </a:xfrm>
            <a:prstGeom prst="rect">
              <a:avLst/>
            </a:prstGeom>
            <a:ln w="25400">
              <a:solidFill>
                <a:schemeClr val="tx1"/>
              </a:solidFill>
            </a:ln>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24F906D3-558A-A14F-A899-BFBE58FAD80C}"/>
                </a:ext>
              </a:extLst>
            </p:cNvPr>
            <p:cNvPicPr>
              <a:picLocks noChangeAspect="1"/>
            </p:cNvPicPr>
            <p:nvPr/>
          </p:nvPicPr>
          <p:blipFill>
            <a:blip r:embed="rId7"/>
            <a:stretch>
              <a:fillRect/>
            </a:stretch>
          </p:blipFill>
          <p:spPr>
            <a:xfrm>
              <a:off x="4089400" y="2384558"/>
              <a:ext cx="3657599" cy="2157364"/>
            </a:xfrm>
            <a:prstGeom prst="rect">
              <a:avLst/>
            </a:prstGeom>
            <a:ln w="25400">
              <a:solidFill>
                <a:schemeClr val="tx1"/>
              </a:solidFill>
            </a:ln>
            <a:effectLst>
              <a:outerShdw blurRad="63500" sx="102000" sy="102000" algn="ctr" rotWithShape="0">
                <a:prstClr val="black">
                  <a:alpha val="40000"/>
                </a:prstClr>
              </a:outerShdw>
            </a:effectLst>
          </p:spPr>
        </p:pic>
      </p:grpSp>
      <p:sp>
        <p:nvSpPr>
          <p:cNvPr id="11" name="TextBox 10">
            <a:extLst>
              <a:ext uri="{FF2B5EF4-FFF2-40B4-BE49-F238E27FC236}">
                <a16:creationId xmlns:a16="http://schemas.microsoft.com/office/drawing/2014/main" id="{23695E9A-F4D8-D744-B87C-A08B8B9C4DD4}"/>
              </a:ext>
            </a:extLst>
          </p:cNvPr>
          <p:cNvSpPr txBox="1"/>
          <p:nvPr/>
        </p:nvSpPr>
        <p:spPr>
          <a:xfrm>
            <a:off x="0" y="0"/>
            <a:ext cx="9144000" cy="584775"/>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Multiple “Flavors” of Technologies</a:t>
            </a:r>
          </a:p>
        </p:txBody>
      </p:sp>
    </p:spTree>
    <p:extLst>
      <p:ext uri="{BB962C8B-B14F-4D97-AF65-F5344CB8AC3E}">
        <p14:creationId xmlns:p14="http://schemas.microsoft.com/office/powerpoint/2010/main" val="12361490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4334</TotalTime>
  <Words>699</Words>
  <Application>Microsoft Macintosh PowerPoint</Application>
  <PresentationFormat>On-screen Show (4:3)</PresentationFormat>
  <Paragraphs>124</Paragraphs>
  <Slides>16</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Century Gothic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Vibrant Clean Energy, LLC</Company>
  <LinksUpToDate>false</LinksUpToDate>
  <SharedDoc>false</SharedDoc>
  <HyperlinkBase/>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VCE-PMAPS-06262018-R</dc:title>
  <dc:subject/>
  <dc:creator>Dr Christopher T M Clack</dc:creator>
  <cp:keywords/>
  <dc:description/>
  <cp:lastModifiedBy>Christopher Clack</cp:lastModifiedBy>
  <cp:revision>217</cp:revision>
  <cp:lastPrinted>2017-07-08T15:15:46Z</cp:lastPrinted>
  <dcterms:created xsi:type="dcterms:W3CDTF">2017-06-20T10:40:14Z</dcterms:created>
  <dcterms:modified xsi:type="dcterms:W3CDTF">2018-06-26T19:55:00Z</dcterms:modified>
  <cp:category/>
</cp:coreProperties>
</file>