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83" r:id="rId2"/>
    <p:sldId id="454" r:id="rId3"/>
    <p:sldId id="549" r:id="rId4"/>
    <p:sldId id="613" r:id="rId5"/>
    <p:sldId id="734" r:id="rId6"/>
    <p:sldId id="594" r:id="rId7"/>
    <p:sldId id="735" r:id="rId8"/>
    <p:sldId id="736" r:id="rId9"/>
    <p:sldId id="739" r:id="rId10"/>
    <p:sldId id="740" r:id="rId11"/>
    <p:sldId id="741" r:id="rId12"/>
    <p:sldId id="742" r:id="rId13"/>
    <p:sldId id="738" r:id="rId14"/>
    <p:sldId id="737" r:id="rId15"/>
    <p:sldId id="743" r:id="rId16"/>
    <p:sldId id="744" r:id="rId17"/>
    <p:sldId id="745" r:id="rId18"/>
    <p:sldId id="746" r:id="rId19"/>
    <p:sldId id="747" r:id="rId20"/>
    <p:sldId id="748" r:id="rId21"/>
    <p:sldId id="749" r:id="rId22"/>
    <p:sldId id="750" r:id="rId23"/>
    <p:sldId id="751" r:id="rId24"/>
    <p:sldId id="752" r:id="rId25"/>
    <p:sldId id="753" r:id="rId26"/>
    <p:sldId id="754" r:id="rId27"/>
    <p:sldId id="755" r:id="rId28"/>
    <p:sldId id="756" r:id="rId29"/>
    <p:sldId id="757" r:id="rId30"/>
    <p:sldId id="758" r:id="rId31"/>
    <p:sldId id="759" r:id="rId32"/>
    <p:sldId id="760" r:id="rId33"/>
    <p:sldId id="761" r:id="rId34"/>
    <p:sldId id="762" r:id="rId35"/>
    <p:sldId id="763" r:id="rId36"/>
    <p:sldId id="764" r:id="rId37"/>
    <p:sldId id="765" r:id="rId38"/>
    <p:sldId id="649" r:id="rId39"/>
    <p:sldId id="650" r:id="rId40"/>
    <p:sldId id="733"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Ltre9Wgq1E0ro9j9iPWAw==" hashData="RfdvM3Z5Tcn2yyRFzgZfOyTIQsNaUcNhz3i1F/GgkT0LFURdousQWn5YJdHAwVBC3mPq5losI4lfazSbqGaN8g=="/>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81" autoAdjust="0"/>
    <p:restoredTop sz="89011" autoAdjust="0"/>
  </p:normalViewPr>
  <p:slideViewPr>
    <p:cSldViewPr snapToGrid="0" snapToObjects="1">
      <p:cViewPr varScale="1">
        <p:scale>
          <a:sx n="150" d="100"/>
          <a:sy n="150" d="100"/>
        </p:scale>
        <p:origin x="1048" y="16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63A72-3B2D-EB46-9391-1541BF98F6A9}" type="datetimeFigureOut">
              <a:rPr lang="en-US" smtClean="0"/>
              <a:t>6/21/18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580C9-6B6E-E64D-ACCF-17FC17342157}" type="slidenum">
              <a:rPr lang="en-US" smtClean="0"/>
              <a:t>‹#›</a:t>
            </a:fld>
            <a:endParaRPr lang="en-US"/>
          </a:p>
        </p:txBody>
      </p:sp>
    </p:spTree>
    <p:extLst>
      <p:ext uri="{BB962C8B-B14F-4D97-AF65-F5344CB8AC3E}">
        <p14:creationId xmlns:p14="http://schemas.microsoft.com/office/powerpoint/2010/main" val="60839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34F2A-A302-BD4E-B283-0BDA60E63C39}" type="slidenum">
              <a:rPr lang="en-US" smtClean="0"/>
              <a:t>2</a:t>
            </a:fld>
            <a:endParaRPr lang="en-US"/>
          </a:p>
        </p:txBody>
      </p:sp>
    </p:spTree>
    <p:extLst>
      <p:ext uri="{BB962C8B-B14F-4D97-AF65-F5344CB8AC3E}">
        <p14:creationId xmlns:p14="http://schemas.microsoft.com/office/powerpoint/2010/main" val="383222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15</a:t>
            </a:fld>
            <a:endParaRPr lang="en-US"/>
          </a:p>
        </p:txBody>
      </p:sp>
    </p:spTree>
    <p:extLst>
      <p:ext uri="{BB962C8B-B14F-4D97-AF65-F5344CB8AC3E}">
        <p14:creationId xmlns:p14="http://schemas.microsoft.com/office/powerpoint/2010/main" val="2349527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16</a:t>
            </a:fld>
            <a:endParaRPr lang="en-US"/>
          </a:p>
        </p:txBody>
      </p:sp>
    </p:spTree>
    <p:extLst>
      <p:ext uri="{BB962C8B-B14F-4D97-AF65-F5344CB8AC3E}">
        <p14:creationId xmlns:p14="http://schemas.microsoft.com/office/powerpoint/2010/main" val="3423538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17</a:t>
            </a:fld>
            <a:endParaRPr lang="en-US"/>
          </a:p>
        </p:txBody>
      </p:sp>
    </p:spTree>
    <p:extLst>
      <p:ext uri="{BB962C8B-B14F-4D97-AF65-F5344CB8AC3E}">
        <p14:creationId xmlns:p14="http://schemas.microsoft.com/office/powerpoint/2010/main" val="2619180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18</a:t>
            </a:fld>
            <a:endParaRPr lang="en-US"/>
          </a:p>
        </p:txBody>
      </p:sp>
    </p:spTree>
    <p:extLst>
      <p:ext uri="{BB962C8B-B14F-4D97-AF65-F5344CB8AC3E}">
        <p14:creationId xmlns:p14="http://schemas.microsoft.com/office/powerpoint/2010/main" val="136064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19</a:t>
            </a:fld>
            <a:endParaRPr lang="en-US"/>
          </a:p>
        </p:txBody>
      </p:sp>
    </p:spTree>
    <p:extLst>
      <p:ext uri="{BB962C8B-B14F-4D97-AF65-F5344CB8AC3E}">
        <p14:creationId xmlns:p14="http://schemas.microsoft.com/office/powerpoint/2010/main" val="4152188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20</a:t>
            </a:fld>
            <a:endParaRPr lang="en-US"/>
          </a:p>
        </p:txBody>
      </p:sp>
    </p:spTree>
    <p:extLst>
      <p:ext uri="{BB962C8B-B14F-4D97-AF65-F5344CB8AC3E}">
        <p14:creationId xmlns:p14="http://schemas.microsoft.com/office/powerpoint/2010/main" val="975439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21</a:t>
            </a:fld>
            <a:endParaRPr lang="en-US"/>
          </a:p>
        </p:txBody>
      </p:sp>
    </p:spTree>
    <p:extLst>
      <p:ext uri="{BB962C8B-B14F-4D97-AF65-F5344CB8AC3E}">
        <p14:creationId xmlns:p14="http://schemas.microsoft.com/office/powerpoint/2010/main" val="2110585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22</a:t>
            </a:fld>
            <a:endParaRPr lang="en-US"/>
          </a:p>
        </p:txBody>
      </p:sp>
    </p:spTree>
    <p:extLst>
      <p:ext uri="{BB962C8B-B14F-4D97-AF65-F5344CB8AC3E}">
        <p14:creationId xmlns:p14="http://schemas.microsoft.com/office/powerpoint/2010/main" val="1227293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23</a:t>
            </a:fld>
            <a:endParaRPr lang="en-US"/>
          </a:p>
        </p:txBody>
      </p:sp>
    </p:spTree>
    <p:extLst>
      <p:ext uri="{BB962C8B-B14F-4D97-AF65-F5344CB8AC3E}">
        <p14:creationId xmlns:p14="http://schemas.microsoft.com/office/powerpoint/2010/main" val="162844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24</a:t>
            </a:fld>
            <a:endParaRPr lang="en-US"/>
          </a:p>
        </p:txBody>
      </p:sp>
    </p:spTree>
    <p:extLst>
      <p:ext uri="{BB962C8B-B14F-4D97-AF65-F5344CB8AC3E}">
        <p14:creationId xmlns:p14="http://schemas.microsoft.com/office/powerpoint/2010/main" val="322188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7</a:t>
            </a:fld>
            <a:endParaRPr lang="en-US"/>
          </a:p>
        </p:txBody>
      </p:sp>
    </p:spTree>
    <p:extLst>
      <p:ext uri="{BB962C8B-B14F-4D97-AF65-F5344CB8AC3E}">
        <p14:creationId xmlns:p14="http://schemas.microsoft.com/office/powerpoint/2010/main" val="586237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25</a:t>
            </a:fld>
            <a:endParaRPr lang="en-US"/>
          </a:p>
        </p:txBody>
      </p:sp>
    </p:spTree>
    <p:extLst>
      <p:ext uri="{BB962C8B-B14F-4D97-AF65-F5344CB8AC3E}">
        <p14:creationId xmlns:p14="http://schemas.microsoft.com/office/powerpoint/2010/main" val="226096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26</a:t>
            </a:fld>
            <a:endParaRPr lang="en-US"/>
          </a:p>
        </p:txBody>
      </p:sp>
    </p:spTree>
    <p:extLst>
      <p:ext uri="{BB962C8B-B14F-4D97-AF65-F5344CB8AC3E}">
        <p14:creationId xmlns:p14="http://schemas.microsoft.com/office/powerpoint/2010/main" val="1192650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27</a:t>
            </a:fld>
            <a:endParaRPr lang="en-US"/>
          </a:p>
        </p:txBody>
      </p:sp>
    </p:spTree>
    <p:extLst>
      <p:ext uri="{BB962C8B-B14F-4D97-AF65-F5344CB8AC3E}">
        <p14:creationId xmlns:p14="http://schemas.microsoft.com/office/powerpoint/2010/main" val="2783229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28</a:t>
            </a:fld>
            <a:endParaRPr lang="en-US"/>
          </a:p>
        </p:txBody>
      </p:sp>
    </p:spTree>
    <p:extLst>
      <p:ext uri="{BB962C8B-B14F-4D97-AF65-F5344CB8AC3E}">
        <p14:creationId xmlns:p14="http://schemas.microsoft.com/office/powerpoint/2010/main" val="2245481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29</a:t>
            </a:fld>
            <a:endParaRPr lang="en-US"/>
          </a:p>
        </p:txBody>
      </p:sp>
    </p:spTree>
    <p:extLst>
      <p:ext uri="{BB962C8B-B14F-4D97-AF65-F5344CB8AC3E}">
        <p14:creationId xmlns:p14="http://schemas.microsoft.com/office/powerpoint/2010/main" val="4277850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30</a:t>
            </a:fld>
            <a:endParaRPr lang="en-US"/>
          </a:p>
        </p:txBody>
      </p:sp>
    </p:spTree>
    <p:extLst>
      <p:ext uri="{BB962C8B-B14F-4D97-AF65-F5344CB8AC3E}">
        <p14:creationId xmlns:p14="http://schemas.microsoft.com/office/powerpoint/2010/main" val="1205701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31</a:t>
            </a:fld>
            <a:endParaRPr lang="en-US"/>
          </a:p>
        </p:txBody>
      </p:sp>
    </p:spTree>
    <p:extLst>
      <p:ext uri="{BB962C8B-B14F-4D97-AF65-F5344CB8AC3E}">
        <p14:creationId xmlns:p14="http://schemas.microsoft.com/office/powerpoint/2010/main" val="3074852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32</a:t>
            </a:fld>
            <a:endParaRPr lang="en-US"/>
          </a:p>
        </p:txBody>
      </p:sp>
    </p:spTree>
    <p:extLst>
      <p:ext uri="{BB962C8B-B14F-4D97-AF65-F5344CB8AC3E}">
        <p14:creationId xmlns:p14="http://schemas.microsoft.com/office/powerpoint/2010/main" val="2364274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33</a:t>
            </a:fld>
            <a:endParaRPr lang="en-US"/>
          </a:p>
        </p:txBody>
      </p:sp>
    </p:spTree>
    <p:extLst>
      <p:ext uri="{BB962C8B-B14F-4D97-AF65-F5344CB8AC3E}">
        <p14:creationId xmlns:p14="http://schemas.microsoft.com/office/powerpoint/2010/main" val="1675587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the solar to support the wind there would be far less. The inverse is also true less wind = less solar! Mention this, as its important.</a:t>
            </a:r>
          </a:p>
        </p:txBody>
      </p:sp>
      <p:sp>
        <p:nvSpPr>
          <p:cNvPr id="4" name="Slide Number Placeholder 3"/>
          <p:cNvSpPr>
            <a:spLocks noGrp="1"/>
          </p:cNvSpPr>
          <p:nvPr>
            <p:ph type="sldNum" sz="quarter" idx="10"/>
          </p:nvPr>
        </p:nvSpPr>
        <p:spPr/>
        <p:txBody>
          <a:bodyPr/>
          <a:lstStyle/>
          <a:p>
            <a:fld id="{8B2580C9-6B6E-E64D-ACCF-17FC17342157}" type="slidenum">
              <a:rPr lang="en-US" smtClean="0"/>
              <a:t>34</a:t>
            </a:fld>
            <a:endParaRPr lang="en-US"/>
          </a:p>
        </p:txBody>
      </p:sp>
    </p:spTree>
    <p:extLst>
      <p:ext uri="{BB962C8B-B14F-4D97-AF65-F5344CB8AC3E}">
        <p14:creationId xmlns:p14="http://schemas.microsoft.com/office/powerpoint/2010/main" val="3953859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8</a:t>
            </a:fld>
            <a:endParaRPr lang="en-US"/>
          </a:p>
        </p:txBody>
      </p:sp>
    </p:spTree>
    <p:extLst>
      <p:ext uri="{BB962C8B-B14F-4D97-AF65-F5344CB8AC3E}">
        <p14:creationId xmlns:p14="http://schemas.microsoft.com/office/powerpoint/2010/main" val="602669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35</a:t>
            </a:fld>
            <a:endParaRPr lang="en-US"/>
          </a:p>
        </p:txBody>
      </p:sp>
    </p:spTree>
    <p:extLst>
      <p:ext uri="{BB962C8B-B14F-4D97-AF65-F5344CB8AC3E}">
        <p14:creationId xmlns:p14="http://schemas.microsoft.com/office/powerpoint/2010/main" val="1870915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36</a:t>
            </a:fld>
            <a:endParaRPr lang="en-US"/>
          </a:p>
        </p:txBody>
      </p:sp>
    </p:spTree>
    <p:extLst>
      <p:ext uri="{BB962C8B-B14F-4D97-AF65-F5344CB8AC3E}">
        <p14:creationId xmlns:p14="http://schemas.microsoft.com/office/powerpoint/2010/main" val="1189829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37</a:t>
            </a:fld>
            <a:endParaRPr lang="en-US"/>
          </a:p>
        </p:txBody>
      </p:sp>
    </p:spTree>
    <p:extLst>
      <p:ext uri="{BB962C8B-B14F-4D97-AF65-F5344CB8AC3E}">
        <p14:creationId xmlns:p14="http://schemas.microsoft.com/office/powerpoint/2010/main" val="1383900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9</a:t>
            </a:fld>
            <a:endParaRPr lang="en-US"/>
          </a:p>
        </p:txBody>
      </p:sp>
    </p:spTree>
    <p:extLst>
      <p:ext uri="{BB962C8B-B14F-4D97-AF65-F5344CB8AC3E}">
        <p14:creationId xmlns:p14="http://schemas.microsoft.com/office/powerpoint/2010/main" val="1246832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10</a:t>
            </a:fld>
            <a:endParaRPr lang="en-US"/>
          </a:p>
        </p:txBody>
      </p:sp>
    </p:spTree>
    <p:extLst>
      <p:ext uri="{BB962C8B-B14F-4D97-AF65-F5344CB8AC3E}">
        <p14:creationId xmlns:p14="http://schemas.microsoft.com/office/powerpoint/2010/main" val="4159709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11</a:t>
            </a:fld>
            <a:endParaRPr lang="en-US"/>
          </a:p>
        </p:txBody>
      </p:sp>
    </p:spTree>
    <p:extLst>
      <p:ext uri="{BB962C8B-B14F-4D97-AF65-F5344CB8AC3E}">
        <p14:creationId xmlns:p14="http://schemas.microsoft.com/office/powerpoint/2010/main" val="624873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12</a:t>
            </a:fld>
            <a:endParaRPr lang="en-US"/>
          </a:p>
        </p:txBody>
      </p:sp>
    </p:spTree>
    <p:extLst>
      <p:ext uri="{BB962C8B-B14F-4D97-AF65-F5344CB8AC3E}">
        <p14:creationId xmlns:p14="http://schemas.microsoft.com/office/powerpoint/2010/main" val="166323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13</a:t>
            </a:fld>
            <a:endParaRPr lang="en-US"/>
          </a:p>
        </p:txBody>
      </p:sp>
    </p:spTree>
    <p:extLst>
      <p:ext uri="{BB962C8B-B14F-4D97-AF65-F5344CB8AC3E}">
        <p14:creationId xmlns:p14="http://schemas.microsoft.com/office/powerpoint/2010/main" val="2965455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“Inertia stops the frequency from falling”</a:t>
            </a:r>
          </a:p>
          <a:p>
            <a:pPr lvl="1"/>
            <a:r>
              <a:rPr lang="en-US" dirty="0"/>
              <a:t>No, frequency will continue to fall without other actions</a:t>
            </a:r>
          </a:p>
          <a:p>
            <a:pPr lvl="1"/>
            <a:r>
              <a:rPr lang="en-US" dirty="0"/>
              <a:t>Inertia only sets the initial </a:t>
            </a:r>
            <a:r>
              <a:rPr lang="en-US" u="sng" dirty="0"/>
              <a:t>rate</a:t>
            </a:r>
            <a:r>
              <a:rPr lang="en-US" dirty="0"/>
              <a:t> at which the frequency falls; it buys you </a:t>
            </a:r>
            <a:r>
              <a:rPr lang="en-US" u="sng" dirty="0"/>
              <a:t>time</a:t>
            </a:r>
          </a:p>
          <a:p>
            <a:pPr lvl="1"/>
            <a:endParaRPr lang="en-US" sz="800" dirty="0"/>
          </a:p>
          <a:p>
            <a:r>
              <a:rPr lang="en-US" i="1" dirty="0"/>
              <a:t>“Coal plants are the best source of inertia”</a:t>
            </a:r>
          </a:p>
          <a:p>
            <a:pPr lvl="1"/>
            <a:r>
              <a:rPr lang="en-US" dirty="0"/>
              <a:t>Not really; combined cycle gas plants provide more synchronous inertia on a nameplate basis (i.e., they have a higher “inertial constant”)</a:t>
            </a:r>
          </a:p>
          <a:p>
            <a:pPr lvl="1"/>
            <a:r>
              <a:rPr lang="en-US" dirty="0"/>
              <a:t>Synchronous motors and synchronous condensers (which are essentially synchronous generators without a fuel source) also provide inertia</a:t>
            </a:r>
          </a:p>
          <a:p>
            <a:pPr lvl="1"/>
            <a:endParaRPr lang="en-US" sz="800" dirty="0"/>
          </a:p>
          <a:p>
            <a:r>
              <a:rPr lang="en-US" i="1" dirty="0"/>
              <a:t>“The amount of inertia depends on the plant’s current output level”</a:t>
            </a:r>
          </a:p>
          <a:p>
            <a:pPr lvl="1"/>
            <a:r>
              <a:rPr lang="en-US" dirty="0"/>
              <a:t>No, the plant must be online and synchronized to the grid, but then the inertial contribution is the same regardless of the output level</a:t>
            </a:r>
          </a:p>
          <a:p>
            <a:pPr lvl="1"/>
            <a:endParaRPr lang="en-US" dirty="0"/>
          </a:p>
          <a:p>
            <a:pPr marL="0" lvl="0" indent="0">
              <a:buNone/>
            </a:pPr>
            <a:r>
              <a:rPr lang="en-US" dirty="0"/>
              <a:t>Conventional power plants are </a:t>
            </a:r>
            <a:r>
              <a:rPr lang="en-US" u="sng" dirty="0"/>
              <a:t>electro-mechanically</a:t>
            </a:r>
            <a:r>
              <a:rPr lang="en-US" dirty="0"/>
              <a:t> coupled to the grid</a:t>
            </a:r>
          </a:p>
          <a:p>
            <a:pPr lvl="1"/>
            <a:r>
              <a:rPr lang="en-US" dirty="0"/>
              <a:t>Heavy generators spinning at the grid frequency</a:t>
            </a:r>
          </a:p>
          <a:p>
            <a:pPr marL="0" lvl="0" indent="0">
              <a:buNone/>
            </a:pPr>
            <a:endParaRPr lang="en-US" sz="800" dirty="0"/>
          </a:p>
          <a:p>
            <a:pPr marL="0" lvl="0" indent="0">
              <a:buNone/>
            </a:pPr>
            <a:r>
              <a:rPr lang="en-US" dirty="0"/>
              <a:t>Wind and solar power plants are </a:t>
            </a:r>
            <a:r>
              <a:rPr lang="en-US" u="sng" dirty="0"/>
              <a:t>electronically</a:t>
            </a:r>
            <a:r>
              <a:rPr lang="en-US" dirty="0"/>
              <a:t> coupled to the grid</a:t>
            </a:r>
          </a:p>
          <a:p>
            <a:pPr lvl="1"/>
            <a:r>
              <a:rPr lang="en-US" dirty="0"/>
              <a:t>Inverters with very fast power electronics (DC to AC converters)</a:t>
            </a:r>
          </a:p>
          <a:p>
            <a:pPr lvl="1">
              <a:lnSpc>
                <a:spcPct val="90000"/>
              </a:lnSpc>
            </a:pPr>
            <a:r>
              <a:rPr lang="en-US" dirty="0"/>
              <a:t>This is a digital revolution in power generation, with the ability to program the behaviors that we want to see, but we need to specify the behaviors we want</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14</a:t>
            </a:fld>
            <a:endParaRPr lang="en-US"/>
          </a:p>
        </p:txBody>
      </p:sp>
    </p:spTree>
    <p:extLst>
      <p:ext uri="{BB962C8B-B14F-4D97-AF65-F5344CB8AC3E}">
        <p14:creationId xmlns:p14="http://schemas.microsoft.com/office/powerpoint/2010/main" val="107815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4CAFC44-F173-6248-9799-125A0336F324}"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358851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4CAFC44-F173-6248-9799-125A0336F324}"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2004481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4CAFC44-F173-6248-9799-125A0336F324}"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2873040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4CAFC44-F173-6248-9799-125A0336F324}"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365189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4CAFC44-F173-6248-9799-125A0336F324}"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287587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4CAFC44-F173-6248-9799-125A0336F324}" type="datetimeFigureOut">
              <a:rPr lang="en-US" smtClean="0"/>
              <a:t>6/21/18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1031081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4CAFC44-F173-6248-9799-125A0336F324}" type="datetimeFigureOut">
              <a:rPr lang="en-US" smtClean="0"/>
              <a:t>6/21/18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29621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4CAFC44-F173-6248-9799-125A0336F324}" type="datetimeFigureOut">
              <a:rPr lang="en-US" smtClean="0"/>
              <a:t>6/21/18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37712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CAFC44-F173-6248-9799-125A0336F324}" type="datetimeFigureOut">
              <a:rPr lang="en-US" smtClean="0"/>
              <a:t>6/21/18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174086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D4CAFC44-F173-6248-9799-125A0336F324}" type="datetimeFigureOut">
              <a:rPr lang="en-US" smtClean="0"/>
              <a:t>6/21/18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16078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D4CAFC44-F173-6248-9799-125A0336F324}" type="datetimeFigureOut">
              <a:rPr lang="en-US" smtClean="0"/>
              <a:t>6/21/18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2542338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4CAFC44-F173-6248-9799-125A0336F324}" type="datetimeFigureOut">
              <a:rPr lang="en-US" smtClean="0"/>
              <a:t>6/21/18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C05B596-F04C-3343-8FFC-E8C570ABC716}" type="slidenum">
              <a:rPr lang="en-US" smtClean="0"/>
              <a:t>‹#›</a:t>
            </a:fld>
            <a:endParaRPr lang="en-US"/>
          </a:p>
        </p:txBody>
      </p:sp>
    </p:spTree>
    <p:extLst>
      <p:ext uri="{BB962C8B-B14F-4D97-AF65-F5344CB8AC3E}">
        <p14:creationId xmlns:p14="http://schemas.microsoft.com/office/powerpoint/2010/main" val="717667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emf"/></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mplate pages V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9144000" cy="6858000"/>
          </a:xfrm>
          <a:prstGeom prst="rect">
            <a:avLst/>
          </a:prstGeom>
        </p:spPr>
      </p:pic>
      <p:sp>
        <p:nvSpPr>
          <p:cNvPr id="8" name="TextBox 7"/>
          <p:cNvSpPr txBox="1"/>
          <p:nvPr/>
        </p:nvSpPr>
        <p:spPr>
          <a:xfrm>
            <a:off x="417443" y="271086"/>
            <a:ext cx="8309113" cy="4193712"/>
          </a:xfrm>
          <a:prstGeom prst="rect">
            <a:avLst/>
          </a:prstGeom>
          <a:noFill/>
        </p:spPr>
        <p:txBody>
          <a:bodyPr wrap="square" rtlCol="0">
            <a:spAutoFit/>
          </a:bodyPr>
          <a:lstStyle/>
          <a:p>
            <a:pPr algn="ctr"/>
            <a:r>
              <a:rPr lang="en-US" sz="2250" b="1" dirty="0">
                <a:solidFill>
                  <a:schemeClr val="bg1"/>
                </a:solidFill>
                <a:latin typeface="Century Gothic" charset="0"/>
                <a:ea typeface="Century Gothic" charset="0"/>
                <a:cs typeface="Century Gothic" charset="0"/>
              </a:rPr>
              <a:t>Beyond 30% Renewable Electricity in Alberta:</a:t>
            </a:r>
          </a:p>
          <a:p>
            <a:pPr algn="ctr"/>
            <a:r>
              <a:rPr lang="en-US" sz="1900" i="1" dirty="0">
                <a:solidFill>
                  <a:schemeClr val="bg1"/>
                </a:solidFill>
                <a:latin typeface="Century Gothic" charset="0"/>
                <a:ea typeface="Century Gothic" charset="0"/>
                <a:cs typeface="Century Gothic" charset="0"/>
              </a:rPr>
              <a:t>Supply-Mix Considerations</a:t>
            </a:r>
          </a:p>
          <a:p>
            <a:pPr algn="ctr"/>
            <a:endParaRPr lang="en-US" sz="900" dirty="0">
              <a:latin typeface="Century Gothic" charset="0"/>
              <a:ea typeface="Century Gothic" charset="0"/>
              <a:cs typeface="Century Gothic" charset="0"/>
            </a:endParaRPr>
          </a:p>
          <a:p>
            <a:pPr algn="ctr"/>
            <a:endParaRPr lang="en-US" sz="900" dirty="0">
              <a:latin typeface="Century Gothic" charset="0"/>
              <a:ea typeface="Century Gothic" charset="0"/>
              <a:cs typeface="Century Gothic" charset="0"/>
            </a:endParaRPr>
          </a:p>
          <a:p>
            <a:pPr algn="ctr"/>
            <a:r>
              <a:rPr lang="en-US" sz="1351" dirty="0">
                <a:solidFill>
                  <a:schemeClr val="bg1"/>
                </a:solidFill>
                <a:latin typeface="Century Gothic" charset="0"/>
                <a:ea typeface="Century Gothic" charset="0"/>
                <a:cs typeface="Century Gothic" charset="0"/>
              </a:rPr>
              <a:t>Prepared By:</a:t>
            </a:r>
            <a:endParaRPr lang="en-US" sz="900" dirty="0">
              <a:solidFill>
                <a:schemeClr val="bg1"/>
              </a:solidFill>
              <a:latin typeface="Century Gothic" charset="0"/>
              <a:ea typeface="Century Gothic" charset="0"/>
              <a:cs typeface="Century Gothic" charset="0"/>
            </a:endParaRPr>
          </a:p>
          <a:p>
            <a:pPr algn="ctr"/>
            <a:r>
              <a:rPr lang="en-US" sz="900" dirty="0">
                <a:solidFill>
                  <a:schemeClr val="bg1"/>
                </a:solidFill>
                <a:latin typeface="Century Gothic" charset="0"/>
                <a:ea typeface="Century Gothic" charset="0"/>
                <a:cs typeface="Century Gothic" charset="0"/>
              </a:rPr>
              <a:t> </a:t>
            </a:r>
          </a:p>
          <a:p>
            <a:pPr algn="ctr"/>
            <a:r>
              <a:rPr lang="en-US" sz="2000" b="1" dirty="0">
                <a:solidFill>
                  <a:schemeClr val="bg1"/>
                </a:solidFill>
                <a:latin typeface="Century Gothic" charset="0"/>
                <a:ea typeface="Century Gothic" charset="0"/>
                <a:cs typeface="Century Gothic" charset="0"/>
              </a:rPr>
              <a:t>Vibrant Clean Energy, LLC</a:t>
            </a:r>
          </a:p>
          <a:p>
            <a:pPr algn="ctr"/>
            <a:r>
              <a:rPr lang="en-US" i="1" dirty="0">
                <a:solidFill>
                  <a:schemeClr val="bg1"/>
                </a:solidFill>
                <a:latin typeface="Century Gothic" charset="0"/>
                <a:ea typeface="Century Gothic" charset="0"/>
                <a:cs typeface="Century Gothic" charset="0"/>
              </a:rPr>
              <a:t>Dr Christopher T M Clack</a:t>
            </a:r>
          </a:p>
          <a:p>
            <a:pPr algn="ctr"/>
            <a:r>
              <a:rPr lang="en-US" sz="900" dirty="0">
                <a:solidFill>
                  <a:schemeClr val="bg1"/>
                </a:solidFill>
                <a:latin typeface="Century Gothic" charset="0"/>
                <a:ea typeface="Century Gothic" charset="0"/>
                <a:cs typeface="Century Gothic" charset="0"/>
              </a:rPr>
              <a:t>  </a:t>
            </a:r>
          </a:p>
          <a:p>
            <a:pPr algn="ctr"/>
            <a:r>
              <a:rPr lang="en-US" sz="900" dirty="0">
                <a:solidFill>
                  <a:schemeClr val="bg1"/>
                </a:solidFill>
                <a:latin typeface="Century Gothic" charset="0"/>
                <a:ea typeface="Century Gothic" charset="0"/>
                <a:cs typeface="Century Gothic" charset="0"/>
              </a:rPr>
              <a:t> </a:t>
            </a:r>
          </a:p>
          <a:p>
            <a:pPr algn="ctr"/>
            <a:r>
              <a:rPr lang="en-US" sz="1351" dirty="0">
                <a:solidFill>
                  <a:schemeClr val="bg1"/>
                </a:solidFill>
                <a:latin typeface="Century Gothic" charset="0"/>
                <a:ea typeface="Century Gothic" charset="0"/>
                <a:cs typeface="Century Gothic" charset="0"/>
              </a:rPr>
              <a:t>Prepared For:</a:t>
            </a:r>
          </a:p>
          <a:p>
            <a:pPr algn="ctr"/>
            <a:r>
              <a:rPr lang="en-US" sz="900" dirty="0">
                <a:solidFill>
                  <a:schemeClr val="bg1"/>
                </a:solidFill>
                <a:latin typeface="Century Gothic" charset="0"/>
                <a:ea typeface="Century Gothic" charset="0"/>
                <a:cs typeface="Century Gothic" charset="0"/>
              </a:rPr>
              <a:t> </a:t>
            </a:r>
          </a:p>
          <a:p>
            <a:pPr algn="ctr"/>
            <a:r>
              <a:rPr lang="en-US" sz="2000" b="1" dirty="0">
                <a:solidFill>
                  <a:schemeClr val="bg1"/>
                </a:solidFill>
                <a:latin typeface="Century Gothic" charset="0"/>
                <a:ea typeface="Century Gothic" charset="0"/>
                <a:cs typeface="Century Gothic" charset="0"/>
              </a:rPr>
              <a:t>Solar Canada 2018 </a:t>
            </a:r>
          </a:p>
          <a:p>
            <a:pPr algn="ctr"/>
            <a:r>
              <a:rPr lang="en-US" i="1" dirty="0">
                <a:solidFill>
                  <a:schemeClr val="bg1"/>
                </a:solidFill>
                <a:latin typeface="Century Gothic" charset="0"/>
                <a:ea typeface="Century Gothic" charset="0"/>
                <a:cs typeface="Century Gothic" charset="0"/>
              </a:rPr>
              <a:t>BMO Centre Calgary AB, Canada</a:t>
            </a:r>
          </a:p>
          <a:p>
            <a:pPr algn="ctr"/>
            <a:r>
              <a:rPr lang="en-US" sz="1400" i="1" dirty="0">
                <a:solidFill>
                  <a:schemeClr val="bg1"/>
                </a:solidFill>
                <a:latin typeface="Century Gothic" charset="0"/>
                <a:ea typeface="Century Gothic" charset="0"/>
                <a:cs typeface="Century Gothic" charset="0"/>
              </a:rPr>
              <a:t>June 20</a:t>
            </a:r>
            <a:r>
              <a:rPr lang="en-US" sz="1400" i="1" baseline="30000" dirty="0">
                <a:solidFill>
                  <a:schemeClr val="bg1"/>
                </a:solidFill>
                <a:latin typeface="Century Gothic" charset="0"/>
                <a:ea typeface="Century Gothic" charset="0"/>
                <a:cs typeface="Century Gothic" charset="0"/>
              </a:rPr>
              <a:t>th</a:t>
            </a:r>
            <a:r>
              <a:rPr lang="en-US" sz="1400" i="1" dirty="0">
                <a:solidFill>
                  <a:schemeClr val="bg1"/>
                </a:solidFill>
                <a:latin typeface="Century Gothic" charset="0"/>
                <a:ea typeface="Century Gothic" charset="0"/>
                <a:cs typeface="Century Gothic" charset="0"/>
              </a:rPr>
              <a:t>, 2018</a:t>
            </a:r>
            <a:endParaRPr lang="en-US" sz="900" dirty="0">
              <a:solidFill>
                <a:schemeClr val="bg1"/>
              </a:solidFill>
              <a:latin typeface="Century Gothic" charset="0"/>
              <a:ea typeface="Century Gothic" charset="0"/>
              <a:cs typeface="Century Gothic" charset="0"/>
            </a:endParaRPr>
          </a:p>
          <a:p>
            <a:pPr algn="ctr"/>
            <a:endParaRPr lang="en-US" sz="900" dirty="0">
              <a:solidFill>
                <a:schemeClr val="bg1"/>
              </a:solidFill>
              <a:latin typeface="Century Gothic" charset="0"/>
              <a:ea typeface="Century Gothic" charset="0"/>
              <a:cs typeface="Century Gothic" charset="0"/>
            </a:endParaRPr>
          </a:p>
          <a:p>
            <a:pPr algn="ctr"/>
            <a:r>
              <a:rPr lang="en-US" sz="900" dirty="0">
                <a:solidFill>
                  <a:schemeClr val="bg1"/>
                </a:solidFill>
                <a:latin typeface="Century Gothic" charset="0"/>
                <a:ea typeface="Century Gothic" charset="0"/>
                <a:cs typeface="Century Gothic" charset="0"/>
              </a:rPr>
              <a:t>Disclaimer:</a:t>
            </a:r>
          </a:p>
          <a:p>
            <a:pPr algn="ctr"/>
            <a:endParaRPr lang="en-US" sz="900" b="1" dirty="0">
              <a:solidFill>
                <a:schemeClr val="bg1"/>
              </a:solidFill>
              <a:latin typeface="Century Gothic" charset="0"/>
              <a:ea typeface="Century Gothic" charset="0"/>
              <a:cs typeface="Century Gothic" charset="0"/>
            </a:endParaRPr>
          </a:p>
          <a:p>
            <a:pPr algn="ctr"/>
            <a:r>
              <a:rPr lang="en-US" sz="900" dirty="0">
                <a:solidFill>
                  <a:schemeClr val="bg1"/>
                </a:solidFill>
                <a:latin typeface="Century Gothic" charset="0"/>
                <a:ea typeface="Century Gothic" charset="0"/>
                <a:cs typeface="Century Gothic" charset="0"/>
              </a:rPr>
              <a:t>This presentation has been prepared in good faith on the basis of information available at the date of publication. The analysis was produced by Vibrant Clean Energy, LLC. No guarantee or warranty of the analysis is applicable. Vibrant Clean Energy, LLC will not be held liable for any loss, damage, or cost incurred by using or relying on the information in this presentation.</a:t>
            </a:r>
          </a:p>
        </p:txBody>
      </p:sp>
    </p:spTree>
    <p:extLst>
      <p:ext uri="{BB962C8B-B14F-4D97-AF65-F5344CB8AC3E}">
        <p14:creationId xmlns:p14="http://schemas.microsoft.com/office/powerpoint/2010/main" val="2464002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There is not a single “wind” technology</a:t>
            </a:r>
          </a:p>
        </p:txBody>
      </p:sp>
      <p:sp>
        <p:nvSpPr>
          <p:cNvPr id="20" name="TextBox 19">
            <a:extLst>
              <a:ext uri="{FF2B5EF4-FFF2-40B4-BE49-F238E27FC236}">
                <a16:creationId xmlns:a16="http://schemas.microsoft.com/office/drawing/2014/main" id="{1F12764B-70CA-3D49-BE0E-65CCDEE9BE9A}"/>
              </a:ext>
            </a:extLst>
          </p:cNvPr>
          <p:cNvSpPr txBox="1"/>
          <p:nvPr/>
        </p:nvSpPr>
        <p:spPr>
          <a:xfrm>
            <a:off x="0" y="478599"/>
            <a:ext cx="9138035" cy="353943"/>
          </a:xfrm>
          <a:prstGeom prst="rect">
            <a:avLst/>
          </a:prstGeom>
          <a:noFill/>
        </p:spPr>
        <p:txBody>
          <a:bodyPr wrap="square" rtlCol="0">
            <a:spAutoFit/>
          </a:bodyPr>
          <a:lstStyle/>
          <a:p>
            <a:pPr algn="ctr"/>
            <a:r>
              <a:rPr lang="en-US" sz="1700" i="1" dirty="0">
                <a:latin typeface="Century Gothic" panose="020B0502020202020204" pitchFamily="34" charset="0"/>
              </a:rPr>
              <a:t>Cannot assume that all wind hub heights (and technology) behave the same</a:t>
            </a:r>
          </a:p>
        </p:txBody>
      </p:sp>
      <p:pic>
        <p:nvPicPr>
          <p:cNvPr id="7" name="Picture 6">
            <a:extLst>
              <a:ext uri="{FF2B5EF4-FFF2-40B4-BE49-F238E27FC236}">
                <a16:creationId xmlns:a16="http://schemas.microsoft.com/office/drawing/2014/main" id="{74A0F0AC-D41A-9441-84BB-AE0C2175E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217" y="987932"/>
            <a:ext cx="5943600" cy="3353153"/>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66102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Similarly There Is Many Types of ”Solar PV”</a:t>
            </a:r>
          </a:p>
        </p:txBody>
      </p:sp>
      <p:sp>
        <p:nvSpPr>
          <p:cNvPr id="20" name="TextBox 19">
            <a:extLst>
              <a:ext uri="{FF2B5EF4-FFF2-40B4-BE49-F238E27FC236}">
                <a16:creationId xmlns:a16="http://schemas.microsoft.com/office/drawing/2014/main" id="{1F12764B-70CA-3D49-BE0E-65CCDEE9BE9A}"/>
              </a:ext>
            </a:extLst>
          </p:cNvPr>
          <p:cNvSpPr txBox="1"/>
          <p:nvPr/>
        </p:nvSpPr>
        <p:spPr>
          <a:xfrm>
            <a:off x="0" y="478599"/>
            <a:ext cx="9138035" cy="353943"/>
          </a:xfrm>
          <a:prstGeom prst="rect">
            <a:avLst/>
          </a:prstGeom>
          <a:noFill/>
        </p:spPr>
        <p:txBody>
          <a:bodyPr wrap="square" rtlCol="0">
            <a:spAutoFit/>
          </a:bodyPr>
          <a:lstStyle/>
          <a:p>
            <a:pPr algn="ctr"/>
            <a:r>
              <a:rPr lang="en-US" sz="1700" i="1" dirty="0">
                <a:latin typeface="Century Gothic" panose="020B0502020202020204" pitchFamily="34" charset="0"/>
              </a:rPr>
              <a:t>Different types of solar create unique time series power production</a:t>
            </a:r>
          </a:p>
        </p:txBody>
      </p:sp>
      <p:grpSp>
        <p:nvGrpSpPr>
          <p:cNvPr id="6" name="Group 5">
            <a:extLst>
              <a:ext uri="{FF2B5EF4-FFF2-40B4-BE49-F238E27FC236}">
                <a16:creationId xmlns:a16="http://schemas.microsoft.com/office/drawing/2014/main" id="{56C7F990-776C-604D-9256-BE2931CB294D}"/>
              </a:ext>
            </a:extLst>
          </p:cNvPr>
          <p:cNvGrpSpPr>
            <a:grpSpLocks noChangeAspect="1"/>
          </p:cNvGrpSpPr>
          <p:nvPr/>
        </p:nvGrpSpPr>
        <p:grpSpPr>
          <a:xfrm>
            <a:off x="1734377" y="1030900"/>
            <a:ext cx="5669280" cy="3365728"/>
            <a:chOff x="287867" y="113597"/>
            <a:chExt cx="7459132" cy="4428325"/>
          </a:xfrm>
        </p:grpSpPr>
        <p:pic>
          <p:nvPicPr>
            <p:cNvPr id="8" name="Picture 7">
              <a:extLst>
                <a:ext uri="{FF2B5EF4-FFF2-40B4-BE49-F238E27FC236}">
                  <a16:creationId xmlns:a16="http://schemas.microsoft.com/office/drawing/2014/main" id="{3212BFE9-8EF3-E44F-BB0D-F2C141B1B846}"/>
                </a:ext>
              </a:extLst>
            </p:cNvPr>
            <p:cNvPicPr>
              <a:picLocks noChangeAspect="1"/>
            </p:cNvPicPr>
            <p:nvPr/>
          </p:nvPicPr>
          <p:blipFill>
            <a:blip r:embed="rId4"/>
            <a:stretch>
              <a:fillRect/>
            </a:stretch>
          </p:blipFill>
          <p:spPr>
            <a:xfrm>
              <a:off x="287867" y="113597"/>
              <a:ext cx="3657600" cy="2157364"/>
            </a:xfrm>
            <a:prstGeom prst="rect">
              <a:avLst/>
            </a:prstGeom>
            <a:ln w="25400">
              <a:solidFill>
                <a:schemeClr val="tx1"/>
              </a:solidFill>
            </a:ln>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F87E9349-1929-2446-B571-1473B78B76B6}"/>
                </a:ext>
              </a:extLst>
            </p:cNvPr>
            <p:cNvPicPr>
              <a:picLocks noChangeAspect="1"/>
            </p:cNvPicPr>
            <p:nvPr/>
          </p:nvPicPr>
          <p:blipFill>
            <a:blip r:embed="rId5"/>
            <a:stretch>
              <a:fillRect/>
            </a:stretch>
          </p:blipFill>
          <p:spPr>
            <a:xfrm>
              <a:off x="4089400" y="113597"/>
              <a:ext cx="3657599" cy="2157364"/>
            </a:xfrm>
            <a:prstGeom prst="rect">
              <a:avLst/>
            </a:prstGeom>
            <a:ln w="25400">
              <a:solidFill>
                <a:schemeClr val="tx1"/>
              </a:solidFill>
            </a:ln>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F8F1C5A2-BF23-604D-95D9-2157C7F9D5EC}"/>
                </a:ext>
              </a:extLst>
            </p:cNvPr>
            <p:cNvPicPr>
              <a:picLocks noChangeAspect="1"/>
            </p:cNvPicPr>
            <p:nvPr/>
          </p:nvPicPr>
          <p:blipFill>
            <a:blip r:embed="rId6"/>
            <a:stretch>
              <a:fillRect/>
            </a:stretch>
          </p:blipFill>
          <p:spPr>
            <a:xfrm>
              <a:off x="287867" y="2350318"/>
              <a:ext cx="3657599" cy="2157364"/>
            </a:xfrm>
            <a:prstGeom prst="rect">
              <a:avLst/>
            </a:prstGeom>
            <a:ln w="25400">
              <a:solidFill>
                <a:schemeClr val="tx1"/>
              </a:solidFill>
            </a:ln>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F6394CCC-1425-1948-A49E-5E37C6170CC5}"/>
                </a:ext>
              </a:extLst>
            </p:cNvPr>
            <p:cNvPicPr>
              <a:picLocks noChangeAspect="1"/>
            </p:cNvPicPr>
            <p:nvPr/>
          </p:nvPicPr>
          <p:blipFill>
            <a:blip r:embed="rId7"/>
            <a:stretch>
              <a:fillRect/>
            </a:stretch>
          </p:blipFill>
          <p:spPr>
            <a:xfrm>
              <a:off x="4089400" y="2384558"/>
              <a:ext cx="3657599" cy="2157364"/>
            </a:xfrm>
            <a:prstGeom prst="rect">
              <a:avLst/>
            </a:prstGeom>
            <a:ln w="25400">
              <a:solidFill>
                <a:schemeClr val="tx1"/>
              </a:solidFill>
            </a:ln>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2666154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Alberta Has High Value Wind &amp; Solar Resources</a:t>
            </a:r>
          </a:p>
        </p:txBody>
      </p:sp>
      <p:sp>
        <p:nvSpPr>
          <p:cNvPr id="20" name="TextBox 19">
            <a:extLst>
              <a:ext uri="{FF2B5EF4-FFF2-40B4-BE49-F238E27FC236}">
                <a16:creationId xmlns:a16="http://schemas.microsoft.com/office/drawing/2014/main" id="{1F12764B-70CA-3D49-BE0E-65CCDEE9BE9A}"/>
              </a:ext>
            </a:extLst>
          </p:cNvPr>
          <p:cNvSpPr txBox="1"/>
          <p:nvPr/>
        </p:nvSpPr>
        <p:spPr>
          <a:xfrm>
            <a:off x="0" y="478599"/>
            <a:ext cx="9138035" cy="353943"/>
          </a:xfrm>
          <a:prstGeom prst="rect">
            <a:avLst/>
          </a:prstGeom>
          <a:noFill/>
        </p:spPr>
        <p:txBody>
          <a:bodyPr wrap="square" rtlCol="0">
            <a:spAutoFit/>
          </a:bodyPr>
          <a:lstStyle/>
          <a:p>
            <a:pPr algn="ctr"/>
            <a:r>
              <a:rPr lang="en-US" sz="1700" i="1" dirty="0">
                <a:latin typeface="Century Gothic" panose="020B0502020202020204" pitchFamily="34" charset="0"/>
              </a:rPr>
              <a:t>Despite Alberta’s high latitude, the solar potential is high</a:t>
            </a:r>
          </a:p>
        </p:txBody>
      </p:sp>
      <p:pic>
        <p:nvPicPr>
          <p:cNvPr id="12" name="Picture 11">
            <a:extLst>
              <a:ext uri="{FF2B5EF4-FFF2-40B4-BE49-F238E27FC236}">
                <a16:creationId xmlns:a16="http://schemas.microsoft.com/office/drawing/2014/main" id="{3EDD71C0-1F4A-D546-9AE8-C7D30D13AE94}"/>
              </a:ext>
            </a:extLst>
          </p:cNvPr>
          <p:cNvPicPr>
            <a:picLocks noChangeAspect="1"/>
          </p:cNvPicPr>
          <p:nvPr/>
        </p:nvPicPr>
        <p:blipFill>
          <a:blip r:embed="rId4"/>
          <a:stretch>
            <a:fillRect/>
          </a:stretch>
        </p:blipFill>
        <p:spPr>
          <a:xfrm>
            <a:off x="4518833" y="1189948"/>
            <a:ext cx="4259149" cy="2514600"/>
          </a:xfrm>
          <a:prstGeom prst="rect">
            <a:avLst/>
          </a:prstGeom>
          <a:ln w="25400">
            <a:solidFill>
              <a:schemeClr val="tx1"/>
            </a:solidFill>
          </a:ln>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93444EA5-3394-9442-971A-031F92E91EF7}"/>
              </a:ext>
            </a:extLst>
          </p:cNvPr>
          <p:cNvPicPr>
            <a:picLocks/>
          </p:cNvPicPr>
          <p:nvPr/>
        </p:nvPicPr>
        <p:blipFill>
          <a:blip r:embed="rId5"/>
          <a:stretch>
            <a:fillRect/>
          </a:stretch>
        </p:blipFill>
        <p:spPr>
          <a:xfrm>
            <a:off x="330033" y="1189948"/>
            <a:ext cx="3858768" cy="2514600"/>
          </a:xfrm>
          <a:prstGeom prst="rect">
            <a:avLst/>
          </a:prstGeom>
          <a:ln w="25400">
            <a:solidFill>
              <a:schemeClr val="tx1"/>
            </a:solidFill>
          </a:ln>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E40BAC63-50D0-EA49-907A-4C5282B20B3B}"/>
              </a:ext>
            </a:extLst>
          </p:cNvPr>
          <p:cNvSpPr txBox="1"/>
          <p:nvPr/>
        </p:nvSpPr>
        <p:spPr>
          <a:xfrm>
            <a:off x="-5965" y="3986242"/>
            <a:ext cx="9138035" cy="353943"/>
          </a:xfrm>
          <a:prstGeom prst="rect">
            <a:avLst/>
          </a:prstGeom>
          <a:noFill/>
        </p:spPr>
        <p:txBody>
          <a:bodyPr wrap="square" rtlCol="0">
            <a:spAutoFit/>
          </a:bodyPr>
          <a:lstStyle/>
          <a:p>
            <a:pPr algn="ctr"/>
            <a:r>
              <a:rPr lang="en-US" sz="1700" i="1" dirty="0">
                <a:latin typeface="Century Gothic" panose="020B0502020202020204" pitchFamily="34" charset="0"/>
              </a:rPr>
              <a:t>Solar has a larger region of Alberta that is feasible!</a:t>
            </a:r>
          </a:p>
        </p:txBody>
      </p:sp>
    </p:spTree>
    <p:extLst>
      <p:ext uri="{BB962C8B-B14F-4D97-AF65-F5344CB8AC3E}">
        <p14:creationId xmlns:p14="http://schemas.microsoft.com/office/powerpoint/2010/main" val="3281439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ate pages V2.jpg">
            <a:extLst>
              <a:ext uri="{FF2B5EF4-FFF2-40B4-BE49-F238E27FC236}">
                <a16:creationId xmlns:a16="http://schemas.microsoft.com/office/drawing/2014/main" id="{54A9A986-4DDB-2A43-A49E-E53BD339E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5965" y="1987755"/>
            <a:ext cx="9138035" cy="784830"/>
          </a:xfrm>
          <a:prstGeom prst="rect">
            <a:avLst/>
          </a:prstGeom>
          <a:noFill/>
        </p:spPr>
        <p:txBody>
          <a:bodyPr wrap="square" rtlCol="0">
            <a:spAutoFit/>
          </a:bodyPr>
          <a:lstStyle/>
          <a:p>
            <a:pPr algn="ctr"/>
            <a:r>
              <a:rPr lang="en-US" sz="4500" b="1" dirty="0">
                <a:solidFill>
                  <a:srgbClr val="7030A0"/>
                </a:solidFill>
                <a:latin typeface="Century Gothic" charset="0"/>
                <a:ea typeface="Century Gothic" charset="0"/>
                <a:cs typeface="Century Gothic" charset="0"/>
              </a:rPr>
              <a:t>Important Grid Properties?</a:t>
            </a:r>
            <a:endParaRPr lang="en-US" sz="3300" i="1" dirty="0">
              <a:solidFill>
                <a:srgbClr val="7030A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065698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Frequency Response &amp; Inertia Can Come From Wind &amp; Solar</a:t>
            </a:r>
          </a:p>
        </p:txBody>
      </p:sp>
      <p:pic>
        <p:nvPicPr>
          <p:cNvPr id="6" name="Picture 5" descr="page51image1664.png">
            <a:extLst>
              <a:ext uri="{FF2B5EF4-FFF2-40B4-BE49-F238E27FC236}">
                <a16:creationId xmlns:a16="http://schemas.microsoft.com/office/drawing/2014/main" id="{CE7043F6-066C-B941-A14C-0122909BD35C}"/>
              </a:ext>
            </a:extLst>
          </p:cNvPr>
          <p:cNvPicPr>
            <a:picLocks noChangeAspect="1"/>
          </p:cNvPicPr>
          <p:nvPr/>
        </p:nvPicPr>
        <p:blipFill rotWithShape="1">
          <a:blip r:embed="rId4">
            <a:extLst>
              <a:ext uri="{28A0092B-C50C-407E-A947-70E740481C1C}">
                <a14:useLocalDpi xmlns:a14="http://schemas.microsoft.com/office/drawing/2010/main" val="0"/>
              </a:ext>
            </a:extLst>
          </a:blip>
          <a:srcRect r="2229" b="46603"/>
          <a:stretch/>
        </p:blipFill>
        <p:spPr>
          <a:xfrm>
            <a:off x="800306" y="979611"/>
            <a:ext cx="8053687" cy="2936789"/>
          </a:xfrm>
          <a:prstGeom prst="rect">
            <a:avLst/>
          </a:prstGeom>
        </p:spPr>
      </p:pic>
      <p:grpSp>
        <p:nvGrpSpPr>
          <p:cNvPr id="7" name="Group 6">
            <a:extLst>
              <a:ext uri="{FF2B5EF4-FFF2-40B4-BE49-F238E27FC236}">
                <a16:creationId xmlns:a16="http://schemas.microsoft.com/office/drawing/2014/main" id="{4BBA5178-26E5-474F-9FD8-D405A2C3663A}"/>
              </a:ext>
            </a:extLst>
          </p:cNvPr>
          <p:cNvGrpSpPr/>
          <p:nvPr/>
        </p:nvGrpSpPr>
        <p:grpSpPr>
          <a:xfrm>
            <a:off x="381905" y="657953"/>
            <a:ext cx="1713820" cy="1066407"/>
            <a:chOff x="155843" y="1912024"/>
            <a:chExt cx="1713820" cy="1421875"/>
          </a:xfrm>
        </p:grpSpPr>
        <p:sp>
          <p:nvSpPr>
            <p:cNvPr id="8" name="TextBox 7">
              <a:extLst>
                <a:ext uri="{FF2B5EF4-FFF2-40B4-BE49-F238E27FC236}">
                  <a16:creationId xmlns:a16="http://schemas.microsoft.com/office/drawing/2014/main" id="{B566D124-C418-AA4A-81A3-59395071B09A}"/>
                </a:ext>
              </a:extLst>
            </p:cNvPr>
            <p:cNvSpPr txBox="1"/>
            <p:nvPr/>
          </p:nvSpPr>
          <p:spPr>
            <a:xfrm>
              <a:off x="155843" y="1912024"/>
              <a:ext cx="1713820" cy="861774"/>
            </a:xfrm>
            <a:prstGeom prst="rect">
              <a:avLst/>
            </a:prstGeom>
            <a:solidFill>
              <a:srgbClr val="92D050"/>
            </a:solidFill>
          </p:spPr>
          <p:txBody>
            <a:bodyPr wrap="square" rtlCol="0">
              <a:spAutoFit/>
            </a:bodyPr>
            <a:lstStyle/>
            <a:p>
              <a:pPr algn="ctr">
                <a:buNone/>
              </a:pPr>
              <a:r>
                <a:rPr lang="en-US" sz="1200" dirty="0"/>
                <a:t>Disturbance </a:t>
              </a:r>
            </a:p>
            <a:p>
              <a:pPr algn="ctr">
                <a:buNone/>
              </a:pPr>
              <a:r>
                <a:rPr lang="en-US" sz="1200" dirty="0"/>
                <a:t>(e.g., loss of a large generating unit)</a:t>
              </a:r>
            </a:p>
          </p:txBody>
        </p:sp>
        <p:cxnSp>
          <p:nvCxnSpPr>
            <p:cNvPr id="9" name="Straight Arrow Connector 8">
              <a:extLst>
                <a:ext uri="{FF2B5EF4-FFF2-40B4-BE49-F238E27FC236}">
                  <a16:creationId xmlns:a16="http://schemas.microsoft.com/office/drawing/2014/main" id="{3228A8B2-2541-6F47-BE73-57B04FBC96F9}"/>
                </a:ext>
              </a:extLst>
            </p:cNvPr>
            <p:cNvCxnSpPr>
              <a:stCxn id="8" idx="2"/>
            </p:cNvCxnSpPr>
            <p:nvPr/>
          </p:nvCxnSpPr>
          <p:spPr bwMode="auto">
            <a:xfrm>
              <a:off x="1012753" y="2773798"/>
              <a:ext cx="634228" cy="560101"/>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grpSp>
      <p:grpSp>
        <p:nvGrpSpPr>
          <p:cNvPr id="11" name="Group 10">
            <a:extLst>
              <a:ext uri="{FF2B5EF4-FFF2-40B4-BE49-F238E27FC236}">
                <a16:creationId xmlns:a16="http://schemas.microsoft.com/office/drawing/2014/main" id="{8FDB5888-FE7A-9C4F-A38E-021684DB5D9D}"/>
              </a:ext>
            </a:extLst>
          </p:cNvPr>
          <p:cNvGrpSpPr/>
          <p:nvPr/>
        </p:nvGrpSpPr>
        <p:grpSpPr>
          <a:xfrm>
            <a:off x="715206" y="3262757"/>
            <a:ext cx="2033345" cy="1025527"/>
            <a:chOff x="320640" y="5086800"/>
            <a:chExt cx="2429355" cy="1367370"/>
          </a:xfrm>
        </p:grpSpPr>
        <p:sp>
          <p:nvSpPr>
            <p:cNvPr id="12" name="TextBox 11">
              <a:extLst>
                <a:ext uri="{FF2B5EF4-FFF2-40B4-BE49-F238E27FC236}">
                  <a16:creationId xmlns:a16="http://schemas.microsoft.com/office/drawing/2014/main" id="{F2C1CBB8-A22A-B14C-A6E0-C7A7650A8D1F}"/>
                </a:ext>
              </a:extLst>
            </p:cNvPr>
            <p:cNvSpPr txBox="1"/>
            <p:nvPr/>
          </p:nvSpPr>
          <p:spPr>
            <a:xfrm>
              <a:off x="320640" y="5592395"/>
              <a:ext cx="2429355" cy="861775"/>
            </a:xfrm>
            <a:prstGeom prst="rect">
              <a:avLst/>
            </a:prstGeom>
            <a:solidFill>
              <a:srgbClr val="92D050"/>
            </a:solidFill>
          </p:spPr>
          <p:txBody>
            <a:bodyPr wrap="square" rtlCol="0">
              <a:spAutoFit/>
            </a:bodyPr>
            <a:lstStyle/>
            <a:p>
              <a:pPr algn="ctr">
                <a:buNone/>
              </a:pPr>
              <a:r>
                <a:rPr lang="en-US" sz="1200" dirty="0"/>
                <a:t>Fast frequency response establishes the minimum frequency point (“nadir”)</a:t>
              </a:r>
            </a:p>
          </p:txBody>
        </p:sp>
        <p:cxnSp>
          <p:nvCxnSpPr>
            <p:cNvPr id="14" name="Straight Arrow Connector 13">
              <a:extLst>
                <a:ext uri="{FF2B5EF4-FFF2-40B4-BE49-F238E27FC236}">
                  <a16:creationId xmlns:a16="http://schemas.microsoft.com/office/drawing/2014/main" id="{B310BC58-1D60-6445-A491-B3E3418C43A2}"/>
                </a:ext>
              </a:extLst>
            </p:cNvPr>
            <p:cNvCxnSpPr>
              <a:stCxn id="12" idx="0"/>
            </p:cNvCxnSpPr>
            <p:nvPr/>
          </p:nvCxnSpPr>
          <p:spPr bwMode="auto">
            <a:xfrm flipV="1">
              <a:off x="1535318" y="5086800"/>
              <a:ext cx="798300" cy="50559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grpSp>
      <p:grpSp>
        <p:nvGrpSpPr>
          <p:cNvPr id="15" name="Group 14">
            <a:extLst>
              <a:ext uri="{FF2B5EF4-FFF2-40B4-BE49-F238E27FC236}">
                <a16:creationId xmlns:a16="http://schemas.microsoft.com/office/drawing/2014/main" id="{BD55CFAE-0E20-8846-B105-17C0F593B1B5}"/>
              </a:ext>
            </a:extLst>
          </p:cNvPr>
          <p:cNvGrpSpPr/>
          <p:nvPr/>
        </p:nvGrpSpPr>
        <p:grpSpPr>
          <a:xfrm>
            <a:off x="4900065" y="2014473"/>
            <a:ext cx="2492884" cy="1248285"/>
            <a:chOff x="4812911" y="3429670"/>
            <a:chExt cx="2492884" cy="1664381"/>
          </a:xfrm>
        </p:grpSpPr>
        <p:sp>
          <p:nvSpPr>
            <p:cNvPr id="16" name="TextBox 15">
              <a:extLst>
                <a:ext uri="{FF2B5EF4-FFF2-40B4-BE49-F238E27FC236}">
                  <a16:creationId xmlns:a16="http://schemas.microsoft.com/office/drawing/2014/main" id="{D7F7FFE4-7CBF-E84B-9F6F-F17AE5E01A6F}"/>
                </a:ext>
              </a:extLst>
            </p:cNvPr>
            <p:cNvSpPr txBox="1"/>
            <p:nvPr/>
          </p:nvSpPr>
          <p:spPr>
            <a:xfrm>
              <a:off x="4812911" y="3986054"/>
              <a:ext cx="2492884" cy="1107997"/>
            </a:xfrm>
            <a:prstGeom prst="rect">
              <a:avLst/>
            </a:prstGeom>
            <a:solidFill>
              <a:srgbClr val="92D050"/>
            </a:solidFill>
          </p:spPr>
          <p:txBody>
            <a:bodyPr wrap="square" rtlCol="0">
              <a:spAutoFit/>
            </a:bodyPr>
            <a:lstStyle/>
            <a:p>
              <a:pPr algn="ctr">
                <a:buNone/>
              </a:pPr>
              <a:r>
                <a:rPr lang="en-US" sz="1200" dirty="0"/>
                <a:t>Additional power from regulation and dispatch compensates for lost resources to bring the system frequency back to 60 Hz</a:t>
              </a:r>
            </a:p>
          </p:txBody>
        </p:sp>
        <p:cxnSp>
          <p:nvCxnSpPr>
            <p:cNvPr id="17" name="Straight Arrow Connector 16">
              <a:extLst>
                <a:ext uri="{FF2B5EF4-FFF2-40B4-BE49-F238E27FC236}">
                  <a16:creationId xmlns:a16="http://schemas.microsoft.com/office/drawing/2014/main" id="{D38CA964-8342-E446-91D8-929B9CBB5829}"/>
                </a:ext>
              </a:extLst>
            </p:cNvPr>
            <p:cNvCxnSpPr>
              <a:stCxn id="16" idx="0"/>
            </p:cNvCxnSpPr>
            <p:nvPr/>
          </p:nvCxnSpPr>
          <p:spPr bwMode="auto">
            <a:xfrm flipH="1" flipV="1">
              <a:off x="4812911" y="3429670"/>
              <a:ext cx="1246442" cy="556384"/>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grpSp>
      <p:grpSp>
        <p:nvGrpSpPr>
          <p:cNvPr id="18" name="Group 17">
            <a:extLst>
              <a:ext uri="{FF2B5EF4-FFF2-40B4-BE49-F238E27FC236}">
                <a16:creationId xmlns:a16="http://schemas.microsoft.com/office/drawing/2014/main" id="{15A3F6BA-373A-2343-9F85-B99F546915A9}"/>
              </a:ext>
            </a:extLst>
          </p:cNvPr>
          <p:cNvGrpSpPr/>
          <p:nvPr/>
        </p:nvGrpSpPr>
        <p:grpSpPr>
          <a:xfrm>
            <a:off x="2194671" y="1549058"/>
            <a:ext cx="1597406" cy="1142802"/>
            <a:chOff x="2165681" y="3086935"/>
            <a:chExt cx="1597406" cy="1523736"/>
          </a:xfrm>
        </p:grpSpPr>
        <p:sp>
          <p:nvSpPr>
            <p:cNvPr id="19" name="TextBox 18">
              <a:extLst>
                <a:ext uri="{FF2B5EF4-FFF2-40B4-BE49-F238E27FC236}">
                  <a16:creationId xmlns:a16="http://schemas.microsoft.com/office/drawing/2014/main" id="{8FF307D1-2CB6-E143-AD6A-09D526B4556F}"/>
                </a:ext>
              </a:extLst>
            </p:cNvPr>
            <p:cNvSpPr txBox="1"/>
            <p:nvPr/>
          </p:nvSpPr>
          <p:spPr>
            <a:xfrm>
              <a:off x="2165681" y="3086935"/>
              <a:ext cx="1597406" cy="861775"/>
            </a:xfrm>
            <a:prstGeom prst="rect">
              <a:avLst/>
            </a:prstGeom>
            <a:solidFill>
              <a:srgbClr val="92D050"/>
            </a:solidFill>
          </p:spPr>
          <p:txBody>
            <a:bodyPr wrap="square" rtlCol="0">
              <a:spAutoFit/>
            </a:bodyPr>
            <a:lstStyle/>
            <a:p>
              <a:pPr algn="ctr">
                <a:buNone/>
              </a:pPr>
              <a:r>
                <a:rPr lang="en-US" sz="1200" dirty="0"/>
                <a:t>Primary frequency response stabilizes the frequency</a:t>
              </a:r>
            </a:p>
          </p:txBody>
        </p:sp>
        <p:cxnSp>
          <p:nvCxnSpPr>
            <p:cNvPr id="21" name="Straight Arrow Connector 20">
              <a:extLst>
                <a:ext uri="{FF2B5EF4-FFF2-40B4-BE49-F238E27FC236}">
                  <a16:creationId xmlns:a16="http://schemas.microsoft.com/office/drawing/2014/main" id="{40ABA7AF-6577-DB48-9046-FA16DB3B899A}"/>
                </a:ext>
              </a:extLst>
            </p:cNvPr>
            <p:cNvCxnSpPr>
              <a:stCxn id="19" idx="2"/>
            </p:cNvCxnSpPr>
            <p:nvPr/>
          </p:nvCxnSpPr>
          <p:spPr bwMode="auto">
            <a:xfrm>
              <a:off x="2964384" y="3948710"/>
              <a:ext cx="78750" cy="661961"/>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grpSp>
      <p:sp>
        <p:nvSpPr>
          <p:cNvPr id="22" name="Rectangle 3">
            <a:extLst>
              <a:ext uri="{FF2B5EF4-FFF2-40B4-BE49-F238E27FC236}">
                <a16:creationId xmlns:a16="http://schemas.microsoft.com/office/drawing/2014/main" id="{3C099992-3A00-1846-A278-CEAE4B4ABAD5}"/>
              </a:ext>
            </a:extLst>
          </p:cNvPr>
          <p:cNvSpPr>
            <a:spLocks/>
          </p:cNvSpPr>
          <p:nvPr/>
        </p:nvSpPr>
        <p:spPr bwMode="auto">
          <a:xfrm>
            <a:off x="715206" y="4412933"/>
            <a:ext cx="633760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spAutoFit/>
          </a:bodyPr>
          <a:lstStyle/>
          <a:p>
            <a:pPr algn="ctr">
              <a:spcBef>
                <a:spcPts val="431"/>
              </a:spcBef>
              <a:buNone/>
            </a:pPr>
            <a:r>
              <a:rPr lang="en-US" sz="1000" dirty="0">
                <a:solidFill>
                  <a:schemeClr val="tx1"/>
                </a:solidFill>
                <a:latin typeface="Century Gothic" panose="020B0502020202020204" pitchFamily="34" charset="0"/>
                <a:ea typeface="ＭＳ Ｐゴシック" charset="0"/>
                <a:cs typeface="ＭＳ Ｐゴシック" charset="0"/>
                <a:sym typeface="Arial" charset="0"/>
              </a:rPr>
              <a:t>Details &amp; slide thanks to </a:t>
            </a:r>
            <a:r>
              <a:rPr lang="en-US" sz="1000" b="1" dirty="0">
                <a:solidFill>
                  <a:schemeClr val="tx1"/>
                </a:solidFill>
                <a:latin typeface="Century Gothic" panose="020B0502020202020204" pitchFamily="34" charset="0"/>
                <a:ea typeface="ＭＳ Ｐゴシック" charset="0"/>
                <a:cs typeface="ＭＳ Ｐゴシック" charset="0"/>
                <a:sym typeface="Arial" charset="0"/>
              </a:rPr>
              <a:t>Mark Ahlstrom </a:t>
            </a:r>
            <a:r>
              <a:rPr lang="en-US" sz="1000" dirty="0">
                <a:solidFill>
                  <a:schemeClr val="tx1"/>
                </a:solidFill>
                <a:latin typeface="Century Gothic" panose="020B0502020202020204" pitchFamily="34" charset="0"/>
                <a:ea typeface="ＭＳ Ｐゴシック" charset="0"/>
                <a:cs typeface="ＭＳ Ｐゴシック" charset="0"/>
                <a:sym typeface="Arial" charset="0"/>
              </a:rPr>
              <a:t>(ESIG) &amp; Figure from J. </a:t>
            </a:r>
            <a:r>
              <a:rPr lang="en-US" sz="1000" dirty="0" err="1">
                <a:solidFill>
                  <a:schemeClr val="tx1"/>
                </a:solidFill>
                <a:latin typeface="Century Gothic" panose="020B0502020202020204" pitchFamily="34" charset="0"/>
                <a:ea typeface="ＭＳ Ｐゴシック" charset="0"/>
                <a:cs typeface="ＭＳ Ｐゴシック" charset="0"/>
                <a:sym typeface="Arial" charset="0"/>
              </a:rPr>
              <a:t>Eto</a:t>
            </a:r>
            <a:r>
              <a:rPr lang="en-US" sz="1000" dirty="0">
                <a:solidFill>
                  <a:schemeClr val="tx1"/>
                </a:solidFill>
                <a:latin typeface="Century Gothic" panose="020B0502020202020204" pitchFamily="34" charset="0"/>
                <a:ea typeface="ＭＳ Ｐゴシック" charset="0"/>
                <a:cs typeface="ＭＳ Ｐゴシック" charset="0"/>
                <a:sym typeface="Arial" charset="0"/>
              </a:rPr>
              <a:t>, LBNL,</a:t>
            </a:r>
            <a:br>
              <a:rPr lang="en-US" sz="1000" dirty="0">
                <a:solidFill>
                  <a:schemeClr val="tx1"/>
                </a:solidFill>
                <a:latin typeface="Century Gothic" panose="020B0502020202020204" pitchFamily="34" charset="0"/>
                <a:ea typeface="ＭＳ Ｐゴシック" charset="0"/>
                <a:cs typeface="ＭＳ Ｐゴシック" charset="0"/>
                <a:sym typeface="Arial" charset="0"/>
              </a:rPr>
            </a:br>
            <a:r>
              <a:rPr lang="en-US" sz="1000" dirty="0">
                <a:solidFill>
                  <a:schemeClr val="tx1"/>
                </a:solidFill>
                <a:latin typeface="Century Gothic" panose="020B0502020202020204" pitchFamily="34" charset="0"/>
                <a:ea typeface="ＭＳ Ｐゴシック" charset="0"/>
                <a:cs typeface="ＭＳ Ｐゴシック" charset="0"/>
                <a:sym typeface="Arial" charset="0"/>
              </a:rPr>
              <a:t>https://</a:t>
            </a:r>
            <a:r>
              <a:rPr lang="en-US" sz="1000" dirty="0" err="1">
                <a:solidFill>
                  <a:schemeClr val="tx1"/>
                </a:solidFill>
                <a:latin typeface="Century Gothic" panose="020B0502020202020204" pitchFamily="34" charset="0"/>
                <a:ea typeface="ＭＳ Ｐゴシック" charset="0"/>
                <a:cs typeface="ＭＳ Ｐゴシック" charset="0"/>
                <a:sym typeface="Arial" charset="0"/>
              </a:rPr>
              <a:t>www.ferc.gov</a:t>
            </a:r>
            <a:r>
              <a:rPr lang="en-US" sz="1000" dirty="0">
                <a:solidFill>
                  <a:schemeClr val="tx1"/>
                </a:solidFill>
                <a:latin typeface="Century Gothic" panose="020B0502020202020204" pitchFamily="34" charset="0"/>
                <a:ea typeface="ＭＳ Ｐゴシック" charset="0"/>
                <a:cs typeface="ＭＳ Ｐゴシック" charset="0"/>
                <a:sym typeface="Arial" charset="0"/>
              </a:rPr>
              <a:t>/industries/electric/</a:t>
            </a:r>
            <a:r>
              <a:rPr lang="en-US" sz="1000" dirty="0" err="1">
                <a:solidFill>
                  <a:schemeClr val="tx1"/>
                </a:solidFill>
                <a:latin typeface="Century Gothic" panose="020B0502020202020204" pitchFamily="34" charset="0"/>
                <a:ea typeface="ＭＳ Ｐゴシック" charset="0"/>
                <a:cs typeface="ＭＳ Ｐゴシック" charset="0"/>
                <a:sym typeface="Arial" charset="0"/>
              </a:rPr>
              <a:t>indus</a:t>
            </a:r>
            <a:r>
              <a:rPr lang="en-US" sz="1000" dirty="0">
                <a:solidFill>
                  <a:schemeClr val="tx1"/>
                </a:solidFill>
                <a:latin typeface="Century Gothic" panose="020B0502020202020204" pitchFamily="34" charset="0"/>
                <a:ea typeface="ＭＳ Ｐゴシック" charset="0"/>
                <a:cs typeface="ＭＳ Ｐゴシック" charset="0"/>
                <a:sym typeface="Arial" charset="0"/>
              </a:rPr>
              <a:t>-act/reliability/</a:t>
            </a:r>
            <a:r>
              <a:rPr lang="en-US" sz="1000" dirty="0" err="1">
                <a:solidFill>
                  <a:schemeClr val="tx1"/>
                </a:solidFill>
                <a:latin typeface="Century Gothic" panose="020B0502020202020204" pitchFamily="34" charset="0"/>
                <a:ea typeface="ＭＳ Ｐゴシック" charset="0"/>
                <a:cs typeface="ＭＳ Ｐゴシック" charset="0"/>
                <a:sym typeface="Arial" charset="0"/>
              </a:rPr>
              <a:t>frequencyresponsemetrics-report.pdf</a:t>
            </a:r>
            <a:endParaRPr lang="en-US" sz="1000" dirty="0">
              <a:solidFill>
                <a:schemeClr val="tx1"/>
              </a:solidFill>
              <a:latin typeface="Century Gothic" panose="020B0502020202020204" pitchFamily="34" charset="0"/>
              <a:ea typeface="ＭＳ Ｐゴシック" charset="0"/>
              <a:cs typeface="ＭＳ Ｐゴシック" charset="0"/>
              <a:sym typeface="Arial" charset="0"/>
            </a:endParaRPr>
          </a:p>
        </p:txBody>
      </p:sp>
      <p:grpSp>
        <p:nvGrpSpPr>
          <p:cNvPr id="23" name="Group 22">
            <a:extLst>
              <a:ext uri="{FF2B5EF4-FFF2-40B4-BE49-F238E27FC236}">
                <a16:creationId xmlns:a16="http://schemas.microsoft.com/office/drawing/2014/main" id="{A42B7685-966D-2F43-B92F-D2B3E7857417}"/>
              </a:ext>
            </a:extLst>
          </p:cNvPr>
          <p:cNvGrpSpPr/>
          <p:nvPr/>
        </p:nvGrpSpPr>
        <p:grpSpPr>
          <a:xfrm>
            <a:off x="226257" y="2014472"/>
            <a:ext cx="1705269" cy="740453"/>
            <a:chOff x="139103" y="2572256"/>
            <a:chExt cx="1705269" cy="740453"/>
          </a:xfrm>
        </p:grpSpPr>
        <p:sp>
          <p:nvSpPr>
            <p:cNvPr id="24" name="TextBox 23">
              <a:extLst>
                <a:ext uri="{FF2B5EF4-FFF2-40B4-BE49-F238E27FC236}">
                  <a16:creationId xmlns:a16="http://schemas.microsoft.com/office/drawing/2014/main" id="{E8230E12-E8D9-D74B-8403-98B7C4E15273}"/>
                </a:ext>
              </a:extLst>
            </p:cNvPr>
            <p:cNvSpPr txBox="1"/>
            <p:nvPr/>
          </p:nvSpPr>
          <p:spPr>
            <a:xfrm>
              <a:off x="139103" y="2666378"/>
              <a:ext cx="1389784" cy="646331"/>
            </a:xfrm>
            <a:prstGeom prst="rect">
              <a:avLst/>
            </a:prstGeom>
            <a:solidFill>
              <a:srgbClr val="92D050"/>
            </a:solidFill>
          </p:spPr>
          <p:txBody>
            <a:bodyPr wrap="square" rtlCol="0">
              <a:spAutoFit/>
            </a:bodyPr>
            <a:lstStyle/>
            <a:p>
              <a:pPr algn="ctr">
                <a:buNone/>
              </a:pPr>
              <a:r>
                <a:rPr lang="en-US" sz="1200" dirty="0"/>
                <a:t>Synchronous inertial response sets initial slope</a:t>
              </a:r>
            </a:p>
          </p:txBody>
        </p:sp>
        <p:cxnSp>
          <p:nvCxnSpPr>
            <p:cNvPr id="25" name="Straight Arrow Connector 24">
              <a:extLst>
                <a:ext uri="{FF2B5EF4-FFF2-40B4-BE49-F238E27FC236}">
                  <a16:creationId xmlns:a16="http://schemas.microsoft.com/office/drawing/2014/main" id="{F85A0182-CD29-854F-BB1B-AEDB1F6449DD}"/>
                </a:ext>
              </a:extLst>
            </p:cNvPr>
            <p:cNvCxnSpPr/>
            <p:nvPr/>
          </p:nvCxnSpPr>
          <p:spPr bwMode="auto">
            <a:xfrm flipV="1">
              <a:off x="1528887" y="2572256"/>
              <a:ext cx="315485" cy="41728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grpSp>
      <p:sp>
        <p:nvSpPr>
          <p:cNvPr id="2" name="TextBox 1">
            <a:extLst>
              <a:ext uri="{FF2B5EF4-FFF2-40B4-BE49-F238E27FC236}">
                <a16:creationId xmlns:a16="http://schemas.microsoft.com/office/drawing/2014/main" id="{206138A6-C5EF-3E44-8264-E65B1FC24FF6}"/>
              </a:ext>
            </a:extLst>
          </p:cNvPr>
          <p:cNvSpPr txBox="1"/>
          <p:nvPr/>
        </p:nvSpPr>
        <p:spPr>
          <a:xfrm>
            <a:off x="4672298" y="3916400"/>
            <a:ext cx="4217670" cy="523220"/>
          </a:xfrm>
          <a:prstGeom prst="rect">
            <a:avLst/>
          </a:prstGeom>
          <a:noFill/>
        </p:spPr>
        <p:txBody>
          <a:bodyPr wrap="square" rtlCol="0">
            <a:spAutoFit/>
          </a:bodyPr>
          <a:lstStyle/>
          <a:p>
            <a:pPr algn="r"/>
            <a:r>
              <a:rPr lang="en-US" sz="1400" b="1" dirty="0">
                <a:latin typeface="Century Gothic" panose="020B0502020202020204" pitchFamily="34" charset="0"/>
              </a:rPr>
              <a:t>Inertia &amp; Frequency Response are properties of the entire Interconnection</a:t>
            </a:r>
          </a:p>
        </p:txBody>
      </p:sp>
    </p:spTree>
    <p:extLst>
      <p:ext uri="{BB962C8B-B14F-4D97-AF65-F5344CB8AC3E}">
        <p14:creationId xmlns:p14="http://schemas.microsoft.com/office/powerpoint/2010/main" val="3556156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Combining Wind &amp; Solar Power Improves Availability</a:t>
            </a:r>
          </a:p>
        </p:txBody>
      </p:sp>
      <p:sp>
        <p:nvSpPr>
          <p:cNvPr id="20" name="TextBox 19">
            <a:extLst>
              <a:ext uri="{FF2B5EF4-FFF2-40B4-BE49-F238E27FC236}">
                <a16:creationId xmlns:a16="http://schemas.microsoft.com/office/drawing/2014/main" id="{1F12764B-70CA-3D49-BE0E-65CCDEE9BE9A}"/>
              </a:ext>
            </a:extLst>
          </p:cNvPr>
          <p:cNvSpPr txBox="1"/>
          <p:nvPr/>
        </p:nvSpPr>
        <p:spPr>
          <a:xfrm>
            <a:off x="0" y="461665"/>
            <a:ext cx="9138035" cy="353943"/>
          </a:xfrm>
          <a:prstGeom prst="rect">
            <a:avLst/>
          </a:prstGeom>
          <a:noFill/>
        </p:spPr>
        <p:txBody>
          <a:bodyPr wrap="square" rtlCol="0">
            <a:spAutoFit/>
          </a:bodyPr>
          <a:lstStyle/>
          <a:p>
            <a:pPr algn="ctr"/>
            <a:r>
              <a:rPr lang="en-US" sz="1700" i="1" dirty="0">
                <a:latin typeface="Century Gothic" panose="020B0502020202020204" pitchFamily="34" charset="0"/>
              </a:rPr>
              <a:t>”Virtual Power Plants” or “VRE portfolios” Can Provide robust electricity supply</a:t>
            </a:r>
          </a:p>
        </p:txBody>
      </p:sp>
      <p:pic>
        <p:nvPicPr>
          <p:cNvPr id="10" name="Picture 9">
            <a:extLst>
              <a:ext uri="{FF2B5EF4-FFF2-40B4-BE49-F238E27FC236}">
                <a16:creationId xmlns:a16="http://schemas.microsoft.com/office/drawing/2014/main" id="{515B8B91-A744-CF4C-BBCB-0F17AB13C68E}"/>
              </a:ext>
            </a:extLst>
          </p:cNvPr>
          <p:cNvPicPr>
            <a:picLocks noChangeAspect="1"/>
          </p:cNvPicPr>
          <p:nvPr/>
        </p:nvPicPr>
        <p:blipFill>
          <a:blip r:embed="rId4"/>
          <a:stretch>
            <a:fillRect/>
          </a:stretch>
        </p:blipFill>
        <p:spPr>
          <a:xfrm>
            <a:off x="311030" y="1277273"/>
            <a:ext cx="4114800" cy="2746379"/>
          </a:xfrm>
          <a:prstGeom prst="rect">
            <a:avLst/>
          </a:prstGeom>
          <a:ln w="25400">
            <a:solidFill>
              <a:schemeClr val="tx1"/>
            </a:solid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04BED310-B161-5A45-B9F1-46D6FEA0B133}"/>
              </a:ext>
            </a:extLst>
          </p:cNvPr>
          <p:cNvPicPr>
            <a:picLocks noChangeAspect="1"/>
          </p:cNvPicPr>
          <p:nvPr/>
        </p:nvPicPr>
        <p:blipFill>
          <a:blip r:embed="rId5"/>
          <a:stretch>
            <a:fillRect/>
          </a:stretch>
        </p:blipFill>
        <p:spPr>
          <a:xfrm>
            <a:off x="4736859" y="1277273"/>
            <a:ext cx="4114800" cy="2746378"/>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70547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Combining Wind &amp; Solar Power Improves Availability</a:t>
            </a:r>
          </a:p>
        </p:txBody>
      </p:sp>
      <p:sp>
        <p:nvSpPr>
          <p:cNvPr id="20" name="TextBox 19">
            <a:extLst>
              <a:ext uri="{FF2B5EF4-FFF2-40B4-BE49-F238E27FC236}">
                <a16:creationId xmlns:a16="http://schemas.microsoft.com/office/drawing/2014/main" id="{1F12764B-70CA-3D49-BE0E-65CCDEE9BE9A}"/>
              </a:ext>
            </a:extLst>
          </p:cNvPr>
          <p:cNvSpPr txBox="1"/>
          <p:nvPr/>
        </p:nvSpPr>
        <p:spPr>
          <a:xfrm>
            <a:off x="0" y="461665"/>
            <a:ext cx="9138035" cy="353943"/>
          </a:xfrm>
          <a:prstGeom prst="rect">
            <a:avLst/>
          </a:prstGeom>
          <a:noFill/>
        </p:spPr>
        <p:txBody>
          <a:bodyPr wrap="square" rtlCol="0">
            <a:spAutoFit/>
          </a:bodyPr>
          <a:lstStyle/>
          <a:p>
            <a:pPr algn="ctr"/>
            <a:r>
              <a:rPr lang="en-US" sz="1700" i="1" dirty="0">
                <a:latin typeface="Century Gothic" panose="020B0502020202020204" pitchFamily="34" charset="0"/>
              </a:rPr>
              <a:t>”Virtual Power Plants” or “VRE portfolios” Can Provide robust electricity supply</a:t>
            </a:r>
          </a:p>
        </p:txBody>
      </p:sp>
      <p:pic>
        <p:nvPicPr>
          <p:cNvPr id="10" name="Picture 9">
            <a:extLst>
              <a:ext uri="{FF2B5EF4-FFF2-40B4-BE49-F238E27FC236}">
                <a16:creationId xmlns:a16="http://schemas.microsoft.com/office/drawing/2014/main" id="{515B8B91-A744-CF4C-BBCB-0F17AB13C68E}"/>
              </a:ext>
            </a:extLst>
          </p:cNvPr>
          <p:cNvPicPr>
            <a:picLocks noChangeAspect="1"/>
          </p:cNvPicPr>
          <p:nvPr/>
        </p:nvPicPr>
        <p:blipFill>
          <a:blip r:embed="rId4"/>
          <a:stretch>
            <a:fillRect/>
          </a:stretch>
        </p:blipFill>
        <p:spPr>
          <a:xfrm>
            <a:off x="1940117" y="982597"/>
            <a:ext cx="5257800" cy="3509260"/>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17005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Baseload Generation Is Not A Necessity</a:t>
            </a:r>
          </a:p>
        </p:txBody>
      </p:sp>
      <p:sp>
        <p:nvSpPr>
          <p:cNvPr id="20" name="TextBox 19">
            <a:extLst>
              <a:ext uri="{FF2B5EF4-FFF2-40B4-BE49-F238E27FC236}">
                <a16:creationId xmlns:a16="http://schemas.microsoft.com/office/drawing/2014/main" id="{1F12764B-70CA-3D49-BE0E-65CCDEE9BE9A}"/>
              </a:ext>
            </a:extLst>
          </p:cNvPr>
          <p:cNvSpPr txBox="1"/>
          <p:nvPr/>
        </p:nvSpPr>
        <p:spPr>
          <a:xfrm>
            <a:off x="314517" y="461665"/>
            <a:ext cx="8509000" cy="4278094"/>
          </a:xfrm>
          <a:prstGeom prst="rect">
            <a:avLst/>
          </a:prstGeom>
          <a:noFill/>
        </p:spPr>
        <p:txBody>
          <a:bodyPr wrap="square" rtlCol="0">
            <a:spAutoFit/>
          </a:bodyPr>
          <a:lstStyle/>
          <a:p>
            <a:pPr algn="ctr"/>
            <a:r>
              <a:rPr lang="en-US" sz="1700" i="1" dirty="0">
                <a:latin typeface="Century Gothic" panose="020B0502020202020204" pitchFamily="34" charset="0"/>
              </a:rPr>
              <a:t>As long as generation is produced when needed, the source does not matter</a:t>
            </a:r>
          </a:p>
          <a:p>
            <a:pPr algn="ctr"/>
            <a:endParaRPr lang="en-US" sz="1700" i="1" dirty="0">
              <a:latin typeface="Century Gothic" panose="020B0502020202020204" pitchFamily="34" charset="0"/>
            </a:endParaRPr>
          </a:p>
          <a:p>
            <a:r>
              <a:rPr lang="en-US" sz="1700" dirty="0">
                <a:latin typeface="Century Gothic" panose="020B0502020202020204" pitchFamily="34" charset="0"/>
              </a:rPr>
              <a:t>Can replace baseload generation with </a:t>
            </a:r>
            <a:r>
              <a:rPr lang="en-US" sz="1700" b="1" i="1" dirty="0">
                <a:latin typeface="Century Gothic" panose="020B0502020202020204" pitchFamily="34" charset="0"/>
              </a:rPr>
              <a:t>a combination of</a:t>
            </a:r>
            <a:r>
              <a:rPr lang="en-US" sz="1700" dirty="0">
                <a:latin typeface="Century Gothic" panose="020B0502020202020204" pitchFamily="34" charset="0"/>
              </a:rPr>
              <a:t>:</a:t>
            </a:r>
          </a:p>
          <a:p>
            <a:endParaRPr lang="en-US" sz="1700" dirty="0">
              <a:latin typeface="Century Gothic" panose="020B0502020202020204" pitchFamily="34" charset="0"/>
            </a:endParaRPr>
          </a:p>
          <a:p>
            <a:pPr marL="285750" indent="-285750">
              <a:buFont typeface="Wingdings" pitchFamily="2" charset="2"/>
              <a:buChar char="ü"/>
            </a:pPr>
            <a:r>
              <a:rPr lang="en-US" sz="1700" dirty="0">
                <a:latin typeface="Century Gothic" panose="020B0502020202020204" pitchFamily="34" charset="0"/>
              </a:rPr>
              <a:t>Natural Gas flexible generation,</a:t>
            </a:r>
          </a:p>
          <a:p>
            <a:pPr marL="285750" indent="-285750">
              <a:buFont typeface="Wingdings" pitchFamily="2" charset="2"/>
              <a:buChar char="ü"/>
            </a:pPr>
            <a:r>
              <a:rPr lang="en-US" sz="1700" dirty="0">
                <a:latin typeface="Century Gothic" panose="020B0502020202020204" pitchFamily="34" charset="0"/>
              </a:rPr>
              <a:t>Wind,</a:t>
            </a:r>
          </a:p>
          <a:p>
            <a:pPr marL="285750" indent="-285750">
              <a:buFont typeface="Wingdings" pitchFamily="2" charset="2"/>
              <a:buChar char="ü"/>
            </a:pPr>
            <a:r>
              <a:rPr lang="en-US" sz="1700" dirty="0">
                <a:latin typeface="Century Gothic" panose="020B0502020202020204" pitchFamily="34" charset="0"/>
              </a:rPr>
              <a:t>Solar,</a:t>
            </a:r>
          </a:p>
          <a:p>
            <a:pPr marL="285750" indent="-285750">
              <a:buFont typeface="Wingdings" pitchFamily="2" charset="2"/>
              <a:buChar char="ü"/>
            </a:pPr>
            <a:r>
              <a:rPr lang="en-US" sz="1700" dirty="0">
                <a:latin typeface="Century Gothic" panose="020B0502020202020204" pitchFamily="34" charset="0"/>
              </a:rPr>
              <a:t>Storage,</a:t>
            </a:r>
          </a:p>
          <a:p>
            <a:pPr marL="285750" indent="-285750">
              <a:buFont typeface="Wingdings" pitchFamily="2" charset="2"/>
              <a:buChar char="ü"/>
            </a:pPr>
            <a:r>
              <a:rPr lang="en-US" sz="1700" dirty="0">
                <a:latin typeface="Century Gothic" panose="020B0502020202020204" pitchFamily="34" charset="0"/>
              </a:rPr>
              <a:t>Demand Side Management,</a:t>
            </a:r>
          </a:p>
          <a:p>
            <a:pPr marL="285750" indent="-285750">
              <a:buFont typeface="Wingdings" pitchFamily="2" charset="2"/>
              <a:buChar char="ü"/>
            </a:pPr>
            <a:r>
              <a:rPr lang="en-US" sz="1700" dirty="0">
                <a:latin typeface="Century Gothic" panose="020B0502020202020204" pitchFamily="34" charset="0"/>
              </a:rPr>
              <a:t>Distributed Resources,</a:t>
            </a:r>
          </a:p>
          <a:p>
            <a:pPr marL="285750" indent="-285750">
              <a:buFont typeface="Wingdings" pitchFamily="2" charset="2"/>
              <a:buChar char="ü"/>
            </a:pPr>
            <a:r>
              <a:rPr lang="en-US" sz="1700" dirty="0">
                <a:latin typeface="Century Gothic" panose="020B0502020202020204" pitchFamily="34" charset="0"/>
              </a:rPr>
              <a:t>Electrification of Heating &amp; Transportation,</a:t>
            </a:r>
          </a:p>
          <a:p>
            <a:pPr marL="285750" indent="-285750">
              <a:buFont typeface="Wingdings" pitchFamily="2" charset="2"/>
              <a:buChar char="ü"/>
            </a:pPr>
            <a:r>
              <a:rPr lang="en-US" sz="1700" dirty="0">
                <a:latin typeface="Century Gothic" panose="020B0502020202020204" pitchFamily="34" charset="0"/>
              </a:rPr>
              <a:t>Transmission Exchanges,</a:t>
            </a:r>
          </a:p>
          <a:p>
            <a:pPr marL="285750" indent="-285750">
              <a:buFont typeface="Wingdings" pitchFamily="2" charset="2"/>
              <a:buChar char="ü"/>
            </a:pPr>
            <a:r>
              <a:rPr lang="en-US" sz="1700" dirty="0">
                <a:latin typeface="Century Gothic" panose="020B0502020202020204" pitchFamily="34" charset="0"/>
              </a:rPr>
              <a:t>Energy Efficiency.</a:t>
            </a:r>
          </a:p>
          <a:p>
            <a:pPr marL="285750" indent="-285750">
              <a:buFont typeface="Wingdings" pitchFamily="2" charset="2"/>
              <a:buChar char="ü"/>
            </a:pPr>
            <a:endParaRPr lang="en-US" sz="1700" dirty="0">
              <a:latin typeface="Century Gothic" panose="020B0502020202020204" pitchFamily="34" charset="0"/>
            </a:endParaRPr>
          </a:p>
          <a:p>
            <a:r>
              <a:rPr lang="en-US" sz="1700" b="1" i="1" dirty="0">
                <a:latin typeface="Century Gothic" panose="020B0502020202020204" pitchFamily="34" charset="0"/>
              </a:rPr>
              <a:t>NOTE: All these resources are modular, and allow trajectory correction if pathway is not achieving the desired goals</a:t>
            </a:r>
            <a:r>
              <a:rPr lang="en-US" sz="1700" dirty="0">
                <a:latin typeface="Century Gothic" panose="020B0502020202020204" pitchFamily="34" charset="0"/>
              </a:rPr>
              <a:t>.</a:t>
            </a:r>
          </a:p>
        </p:txBody>
      </p:sp>
    </p:spTree>
    <p:extLst>
      <p:ext uri="{BB962C8B-B14F-4D97-AF65-F5344CB8AC3E}">
        <p14:creationId xmlns:p14="http://schemas.microsoft.com/office/powerpoint/2010/main" val="4177534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Baseload Generation Is Not A Necessity</a:t>
            </a:r>
          </a:p>
        </p:txBody>
      </p:sp>
      <p:sp>
        <p:nvSpPr>
          <p:cNvPr id="20" name="TextBox 19">
            <a:extLst>
              <a:ext uri="{FF2B5EF4-FFF2-40B4-BE49-F238E27FC236}">
                <a16:creationId xmlns:a16="http://schemas.microsoft.com/office/drawing/2014/main" id="{1F12764B-70CA-3D49-BE0E-65CCDEE9BE9A}"/>
              </a:ext>
            </a:extLst>
          </p:cNvPr>
          <p:cNvSpPr txBox="1"/>
          <p:nvPr/>
        </p:nvSpPr>
        <p:spPr>
          <a:xfrm>
            <a:off x="0" y="461665"/>
            <a:ext cx="9138035" cy="353943"/>
          </a:xfrm>
          <a:prstGeom prst="rect">
            <a:avLst/>
          </a:prstGeom>
          <a:noFill/>
        </p:spPr>
        <p:txBody>
          <a:bodyPr wrap="square" rtlCol="0">
            <a:spAutoFit/>
          </a:bodyPr>
          <a:lstStyle/>
          <a:p>
            <a:pPr algn="ctr"/>
            <a:r>
              <a:rPr lang="en-US" sz="1700" i="1" dirty="0">
                <a:latin typeface="Century Gothic" panose="020B0502020202020204" pitchFamily="34" charset="0"/>
              </a:rPr>
              <a:t>As long as generation is produced when needed, the source does not matter</a:t>
            </a:r>
          </a:p>
        </p:txBody>
      </p:sp>
      <p:pic>
        <p:nvPicPr>
          <p:cNvPr id="10" name="Picture 9">
            <a:extLst>
              <a:ext uri="{FF2B5EF4-FFF2-40B4-BE49-F238E27FC236}">
                <a16:creationId xmlns:a16="http://schemas.microsoft.com/office/drawing/2014/main" id="{515B8B91-A744-CF4C-BBCB-0F17AB13C68E}"/>
              </a:ext>
            </a:extLst>
          </p:cNvPr>
          <p:cNvPicPr>
            <a:picLocks noChangeAspect="1"/>
          </p:cNvPicPr>
          <p:nvPr/>
        </p:nvPicPr>
        <p:blipFill>
          <a:blip r:embed="rId4"/>
          <a:stretch>
            <a:fillRect/>
          </a:stretch>
        </p:blipFill>
        <p:spPr>
          <a:xfrm>
            <a:off x="454217" y="979691"/>
            <a:ext cx="8229600" cy="3291840"/>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57206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ate pages V2.jpg">
            <a:extLst>
              <a:ext uri="{FF2B5EF4-FFF2-40B4-BE49-F238E27FC236}">
                <a16:creationId xmlns:a16="http://schemas.microsoft.com/office/drawing/2014/main" id="{54A9A986-4DDB-2A43-A49E-E53BD339E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5965" y="1987755"/>
            <a:ext cx="9138035" cy="1323439"/>
          </a:xfrm>
          <a:prstGeom prst="rect">
            <a:avLst/>
          </a:prstGeom>
          <a:noFill/>
        </p:spPr>
        <p:txBody>
          <a:bodyPr wrap="square" rtlCol="0">
            <a:spAutoFit/>
          </a:bodyPr>
          <a:lstStyle/>
          <a:p>
            <a:pPr algn="ctr"/>
            <a:r>
              <a:rPr lang="en-US" sz="4000" b="1" dirty="0">
                <a:solidFill>
                  <a:srgbClr val="7030A0"/>
                </a:solidFill>
                <a:latin typeface="Century Gothic" charset="0"/>
                <a:ea typeface="Century Gothic" charset="0"/>
                <a:cs typeface="Century Gothic" charset="0"/>
              </a:rPr>
              <a:t>Electrification &amp; Decarbonization</a:t>
            </a:r>
          </a:p>
          <a:p>
            <a:pPr algn="ctr"/>
            <a:r>
              <a:rPr lang="en-US" sz="4000" b="1" dirty="0">
                <a:solidFill>
                  <a:srgbClr val="7030A0"/>
                </a:solidFill>
                <a:latin typeface="Century Gothic" charset="0"/>
                <a:ea typeface="Century Gothic" charset="0"/>
                <a:cs typeface="Century Gothic" charset="0"/>
              </a:rPr>
              <a:t>Co-Benefits</a:t>
            </a:r>
            <a:endParaRPr lang="en-US" sz="4000" i="1" dirty="0">
              <a:solidFill>
                <a:srgbClr val="7030A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51933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14" name="TextBox 13"/>
          <p:cNvSpPr txBox="1"/>
          <p:nvPr/>
        </p:nvSpPr>
        <p:spPr>
          <a:xfrm>
            <a:off x="3939007" y="730768"/>
            <a:ext cx="5125480" cy="3724096"/>
          </a:xfrm>
          <a:prstGeom prst="rect">
            <a:avLst/>
          </a:prstGeom>
          <a:noFill/>
        </p:spPr>
        <p:txBody>
          <a:bodyPr wrap="square" rtlCol="0">
            <a:spAutoFit/>
          </a:bodyPr>
          <a:lstStyle/>
          <a:p>
            <a:pPr algn="just"/>
            <a:r>
              <a:rPr lang="en-US" sz="1600" b="1" dirty="0">
                <a:latin typeface="Century Gothic" charset="0"/>
                <a:ea typeface="Century Gothic" charset="0"/>
                <a:cs typeface="Century Gothic" charset="0"/>
              </a:rPr>
              <a:t>Purpose of Vibrant Clean Energy, LLC:</a:t>
            </a:r>
          </a:p>
          <a:p>
            <a:pPr algn="just"/>
            <a:endParaRPr lang="en-US" sz="800" b="1" dirty="0">
              <a:latin typeface="Century Gothic" charset="0"/>
              <a:ea typeface="Century Gothic" charset="0"/>
              <a:cs typeface="Century Gothic" charset="0"/>
            </a:endParaRPr>
          </a:p>
          <a:p>
            <a:pPr marL="160735" indent="-160735" algn="just">
              <a:buFont typeface="Arial" charset="0"/>
              <a:buChar char="•"/>
            </a:pPr>
            <a:r>
              <a:rPr lang="en-US" sz="1200" b="1" i="1" dirty="0">
                <a:latin typeface="Century Gothic" charset="0"/>
                <a:ea typeface="Century Gothic" charset="0"/>
                <a:cs typeface="Century Gothic" charset="0"/>
              </a:rPr>
              <a:t>Reduce the cost of electricity </a:t>
            </a:r>
            <a:r>
              <a:rPr lang="en-US" sz="1200" dirty="0">
                <a:latin typeface="Century Gothic" charset="0"/>
                <a:ea typeface="Century Gothic" charset="0"/>
                <a:cs typeface="Century Gothic" charset="0"/>
              </a:rPr>
              <a:t>&amp; help evolve economies to near zero emissions;</a:t>
            </a:r>
          </a:p>
          <a:p>
            <a:pPr marL="160735" indent="-160735" algn="just">
              <a:buFont typeface="Arial" charset="0"/>
              <a:buChar char="•"/>
            </a:pPr>
            <a:endParaRPr lang="en-US" sz="800" dirty="0">
              <a:latin typeface="Century Gothic" charset="0"/>
              <a:ea typeface="Century Gothic" charset="0"/>
              <a:cs typeface="Century Gothic" charset="0"/>
            </a:endParaRPr>
          </a:p>
          <a:p>
            <a:pPr marL="160735" indent="-160735" algn="just">
              <a:buFont typeface="Arial" charset="0"/>
              <a:buChar char="•"/>
            </a:pPr>
            <a:r>
              <a:rPr lang="en-US" sz="1200" b="1" i="1" dirty="0">
                <a:latin typeface="Century Gothic" charset="0"/>
                <a:ea typeface="Century Gothic" charset="0"/>
                <a:cs typeface="Century Gothic" charset="0"/>
              </a:rPr>
              <a:t>Co-optimize</a:t>
            </a:r>
            <a:r>
              <a:rPr lang="en-US" sz="1200" dirty="0">
                <a:latin typeface="Century Gothic" charset="0"/>
                <a:ea typeface="Century Gothic" charset="0"/>
                <a:cs typeface="Century Gothic" charset="0"/>
              </a:rPr>
              <a:t> transmission, generation, storage, &amp; distributed resources;</a:t>
            </a:r>
          </a:p>
          <a:p>
            <a:pPr marL="160735" indent="-160735" algn="just">
              <a:buFont typeface="Arial" charset="0"/>
              <a:buChar char="•"/>
            </a:pPr>
            <a:endParaRPr lang="en-US" sz="800" dirty="0">
              <a:latin typeface="Century Gothic" charset="0"/>
              <a:ea typeface="Century Gothic" charset="0"/>
              <a:cs typeface="Century Gothic" charset="0"/>
            </a:endParaRPr>
          </a:p>
          <a:p>
            <a:pPr marL="160735" indent="-160735" algn="just">
              <a:buFont typeface="Arial" charset="0"/>
              <a:buChar char="•"/>
            </a:pPr>
            <a:r>
              <a:rPr lang="en-US" sz="1200" dirty="0">
                <a:latin typeface="Century Gothic" charset="0"/>
                <a:ea typeface="Century Gothic" charset="0"/>
                <a:cs typeface="Century Gothic" charset="0"/>
              </a:rPr>
              <a:t>Increase the understanding of </a:t>
            </a:r>
            <a:r>
              <a:rPr lang="en-US" sz="1200" b="1" i="1" dirty="0">
                <a:latin typeface="Century Gothic" charset="0"/>
                <a:ea typeface="Century Gothic" charset="0"/>
                <a:cs typeface="Century Gothic" charset="0"/>
              </a:rPr>
              <a:t>how Variable Generation impacts &amp; alters the electricity grid </a:t>
            </a:r>
            <a:r>
              <a:rPr lang="en-US" sz="1200" dirty="0">
                <a:latin typeface="Century Gothic" charset="0"/>
                <a:ea typeface="Century Gothic" charset="0"/>
                <a:cs typeface="Century Gothic" charset="0"/>
              </a:rPr>
              <a:t>and model it more accurately;</a:t>
            </a:r>
          </a:p>
          <a:p>
            <a:pPr marL="160735" indent="-160735" algn="just">
              <a:buFont typeface="Arial" charset="0"/>
              <a:buChar char="•"/>
            </a:pPr>
            <a:endParaRPr lang="en-US" sz="800" dirty="0">
              <a:latin typeface="Century Gothic" charset="0"/>
              <a:ea typeface="Century Gothic" charset="0"/>
              <a:cs typeface="Century Gothic" charset="0"/>
            </a:endParaRPr>
          </a:p>
          <a:p>
            <a:pPr marL="160735" indent="-160735" algn="just">
              <a:buFont typeface="Arial" charset="0"/>
              <a:buChar char="•"/>
            </a:pPr>
            <a:r>
              <a:rPr lang="en-US" sz="1200" b="1" i="1" dirty="0">
                <a:latin typeface="Century Gothic" charset="0"/>
                <a:ea typeface="Century Gothic" charset="0"/>
                <a:cs typeface="Century Gothic" charset="0"/>
              </a:rPr>
              <a:t>Agnostically determine the least-cost portfolio </a:t>
            </a:r>
            <a:r>
              <a:rPr lang="en-US" sz="1200" dirty="0">
                <a:latin typeface="Century Gothic" charset="0"/>
                <a:ea typeface="Century Gothic" charset="0"/>
                <a:cs typeface="Century Gothic" charset="0"/>
              </a:rPr>
              <a:t>of generation that will remove emissions from the economy;</a:t>
            </a:r>
          </a:p>
          <a:p>
            <a:pPr algn="just"/>
            <a:endParaRPr lang="en-US" sz="800" dirty="0">
              <a:latin typeface="Century Gothic" charset="0"/>
              <a:ea typeface="Century Gothic" charset="0"/>
              <a:cs typeface="Century Gothic" charset="0"/>
            </a:endParaRPr>
          </a:p>
          <a:p>
            <a:pPr marL="160735" indent="-160735" algn="just">
              <a:buFont typeface="Arial" charset="0"/>
              <a:buChar char="•"/>
            </a:pPr>
            <a:r>
              <a:rPr lang="en-US" sz="1200" dirty="0">
                <a:latin typeface="Century Gothic" charset="0"/>
                <a:ea typeface="Century Gothic" charset="0"/>
                <a:cs typeface="Century Gothic" charset="0"/>
              </a:rPr>
              <a:t>Model the </a:t>
            </a:r>
            <a:r>
              <a:rPr lang="en-US" sz="1200" b="1" i="1" dirty="0">
                <a:latin typeface="Century Gothic" charset="0"/>
                <a:ea typeface="Century Gothic" charset="0"/>
                <a:cs typeface="Century Gothic" charset="0"/>
              </a:rPr>
              <a:t>electrification</a:t>
            </a:r>
            <a:r>
              <a:rPr lang="en-US" sz="1200" dirty="0">
                <a:latin typeface="Century Gothic" charset="0"/>
                <a:ea typeface="Century Gothic" charset="0"/>
                <a:cs typeface="Century Gothic" charset="0"/>
              </a:rPr>
              <a:t> of industry, heating &amp; transportation;</a:t>
            </a:r>
          </a:p>
          <a:p>
            <a:pPr marL="160735" indent="-160735" algn="just">
              <a:buFont typeface="Arial" charset="0"/>
              <a:buChar char="•"/>
            </a:pPr>
            <a:endParaRPr lang="en-US" sz="800" dirty="0">
              <a:latin typeface="Century Gothic" charset="0"/>
              <a:ea typeface="Century Gothic" charset="0"/>
              <a:cs typeface="Century Gothic" charset="0"/>
            </a:endParaRPr>
          </a:p>
          <a:p>
            <a:pPr marL="160735" indent="-160735" algn="just">
              <a:buFont typeface="Arial" charset="0"/>
              <a:buChar char="•"/>
            </a:pPr>
            <a:r>
              <a:rPr lang="en-US" sz="1200" dirty="0">
                <a:latin typeface="Century Gothic" charset="0"/>
                <a:ea typeface="Century Gothic" charset="0"/>
                <a:cs typeface="Century Gothic" charset="0"/>
              </a:rPr>
              <a:t>License WIS:dom optimization model and/or perform studies using the model;</a:t>
            </a:r>
          </a:p>
          <a:p>
            <a:pPr algn="just"/>
            <a:endParaRPr lang="en-US" sz="800" dirty="0">
              <a:latin typeface="Century Gothic" charset="0"/>
              <a:ea typeface="Century Gothic" charset="0"/>
              <a:cs typeface="Century Gothic" charset="0"/>
            </a:endParaRPr>
          </a:p>
          <a:p>
            <a:pPr marL="160735" indent="-160735" algn="just">
              <a:buFont typeface="Arial" charset="0"/>
              <a:buChar char="•"/>
            </a:pPr>
            <a:r>
              <a:rPr lang="en-US" sz="1200" dirty="0">
                <a:latin typeface="Century Gothic" charset="0"/>
                <a:ea typeface="Century Gothic" charset="0"/>
                <a:cs typeface="Century Gothic" charset="0"/>
              </a:rPr>
              <a:t>Assist clients </a:t>
            </a:r>
            <a:r>
              <a:rPr lang="en-US" sz="1200" b="1" i="1" dirty="0">
                <a:latin typeface="Century Gothic" charset="0"/>
                <a:ea typeface="Century Gothic" charset="0"/>
                <a:cs typeface="Century Gothic" charset="0"/>
              </a:rPr>
              <a:t>unlock and understand the potential </a:t>
            </a:r>
            <a:r>
              <a:rPr lang="en-US" sz="1200" dirty="0">
                <a:latin typeface="Century Gothic" charset="0"/>
                <a:ea typeface="Century Gothic" charset="0"/>
                <a:cs typeface="Century Gothic" charset="0"/>
              </a:rPr>
              <a:t>of high VRE scenarios, as well as zero emission pathways.</a:t>
            </a:r>
          </a:p>
        </p:txBody>
      </p:sp>
      <p:pic>
        <p:nvPicPr>
          <p:cNvPr id="15" name="Picture 14"/>
          <p:cNvPicPr>
            <a:picLocks noChangeAspect="1"/>
          </p:cNvPicPr>
          <p:nvPr/>
        </p:nvPicPr>
        <p:blipFill>
          <a:blip r:embed="rId4"/>
          <a:stretch>
            <a:fillRect/>
          </a:stretch>
        </p:blipFill>
        <p:spPr>
          <a:xfrm>
            <a:off x="233706" y="461665"/>
            <a:ext cx="3642126" cy="2234941"/>
          </a:xfrm>
          <a:prstGeom prst="rect">
            <a:avLst/>
          </a:prstGeom>
          <a:ln w="25400">
            <a:solidFill>
              <a:schemeClr val="tx1"/>
            </a:solidFill>
          </a:ln>
          <a:effectLst>
            <a:outerShdw blurRad="63500" sx="102000" sy="102000" algn="ctr" rotWithShape="0">
              <a:prstClr val="black">
                <a:alpha val="40000"/>
              </a:prstClr>
            </a:outerShdw>
          </a:effectLst>
        </p:spPr>
      </p:pic>
      <p:sp>
        <p:nvSpPr>
          <p:cNvPr id="10" name="TextBox 9"/>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Vibrant Clean Energy</a:t>
            </a:r>
          </a:p>
        </p:txBody>
      </p:sp>
      <p:pic>
        <p:nvPicPr>
          <p:cNvPr id="6" name="Picture 5">
            <a:extLst>
              <a:ext uri="{FF2B5EF4-FFF2-40B4-BE49-F238E27FC236}">
                <a16:creationId xmlns:a16="http://schemas.microsoft.com/office/drawing/2014/main" id="{2074EE7E-B5F7-C540-8505-2FA281EE43A0}"/>
              </a:ext>
            </a:extLst>
          </p:cNvPr>
          <p:cNvPicPr>
            <a:picLocks noChangeAspect="1"/>
          </p:cNvPicPr>
          <p:nvPr/>
        </p:nvPicPr>
        <p:blipFill>
          <a:blip r:embed="rId5"/>
          <a:stretch>
            <a:fillRect/>
          </a:stretch>
        </p:blipFill>
        <p:spPr>
          <a:xfrm>
            <a:off x="233705" y="2808489"/>
            <a:ext cx="2330356" cy="1371600"/>
          </a:xfrm>
          <a:prstGeom prst="rect">
            <a:avLst/>
          </a:prstGeom>
          <a:ln w="25400">
            <a:solidFill>
              <a:schemeClr val="tx1"/>
            </a:solidFill>
          </a:ln>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CE44084F-6953-0A49-81D3-41A2CC5EF5B7}"/>
              </a:ext>
            </a:extLst>
          </p:cNvPr>
          <p:cNvPicPr>
            <a:picLocks noChangeAspect="1"/>
          </p:cNvPicPr>
          <p:nvPr/>
        </p:nvPicPr>
        <p:blipFill>
          <a:blip r:embed="rId6"/>
          <a:stretch>
            <a:fillRect/>
          </a:stretch>
        </p:blipFill>
        <p:spPr>
          <a:xfrm>
            <a:off x="1374946" y="3301442"/>
            <a:ext cx="1554480" cy="1265333"/>
          </a:xfrm>
          <a:prstGeom prst="rect">
            <a:avLst/>
          </a:prstGeom>
          <a:ln w="25400">
            <a:solidFill>
              <a:schemeClr val="tx1"/>
            </a:solidFill>
          </a:ln>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4AC3FD4D-F3CF-FF4F-87F9-075B61675C48}"/>
              </a:ext>
            </a:extLst>
          </p:cNvPr>
          <p:cNvPicPr>
            <a:picLocks noChangeAspect="1"/>
          </p:cNvPicPr>
          <p:nvPr/>
        </p:nvPicPr>
        <p:blipFill>
          <a:blip r:embed="rId7"/>
          <a:stretch>
            <a:fillRect/>
          </a:stretch>
        </p:blipFill>
        <p:spPr>
          <a:xfrm>
            <a:off x="1996492" y="3671233"/>
            <a:ext cx="1828800" cy="1018806"/>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5497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Electrification Increase Demand &amp; Customers</a:t>
            </a:r>
          </a:p>
        </p:txBody>
      </p:sp>
      <p:pic>
        <p:nvPicPr>
          <p:cNvPr id="6" name="Picture 5">
            <a:extLst>
              <a:ext uri="{FF2B5EF4-FFF2-40B4-BE49-F238E27FC236}">
                <a16:creationId xmlns:a16="http://schemas.microsoft.com/office/drawing/2014/main" id="{802338F0-49F8-7E4C-97ED-95F19CB992E8}"/>
              </a:ext>
            </a:extLst>
          </p:cNvPr>
          <p:cNvPicPr>
            <a:picLocks noChangeAspect="1"/>
          </p:cNvPicPr>
          <p:nvPr/>
        </p:nvPicPr>
        <p:blipFill>
          <a:blip r:embed="rId4"/>
          <a:stretch>
            <a:fillRect/>
          </a:stretch>
        </p:blipFill>
        <p:spPr>
          <a:xfrm>
            <a:off x="1825817" y="638636"/>
            <a:ext cx="5486400" cy="3666087"/>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36650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The Electricity Demand Becomes More Flexible</a:t>
            </a:r>
          </a:p>
        </p:txBody>
      </p:sp>
      <p:pic>
        <p:nvPicPr>
          <p:cNvPr id="5" name="Picture 4">
            <a:extLst>
              <a:ext uri="{FF2B5EF4-FFF2-40B4-BE49-F238E27FC236}">
                <a16:creationId xmlns:a16="http://schemas.microsoft.com/office/drawing/2014/main" id="{083EC50D-267D-424E-9E77-A766A4F4DE92}"/>
              </a:ext>
            </a:extLst>
          </p:cNvPr>
          <p:cNvPicPr>
            <a:picLocks noChangeAspect="1"/>
          </p:cNvPicPr>
          <p:nvPr/>
        </p:nvPicPr>
        <p:blipFill>
          <a:blip r:embed="rId4"/>
          <a:stretch>
            <a:fillRect/>
          </a:stretch>
        </p:blipFill>
        <p:spPr>
          <a:xfrm>
            <a:off x="3151697" y="658368"/>
            <a:ext cx="5486400" cy="3657600"/>
          </a:xfrm>
          <a:prstGeom prst="rect">
            <a:avLst/>
          </a:prstGeom>
          <a:ln w="25400">
            <a:solidFill>
              <a:schemeClr val="tx1"/>
            </a:solidFill>
          </a:ln>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1A6A6989-9337-524F-B122-FC31FF3ABB9A}"/>
              </a:ext>
            </a:extLst>
          </p:cNvPr>
          <p:cNvSpPr txBox="1"/>
          <p:nvPr/>
        </p:nvSpPr>
        <p:spPr>
          <a:xfrm>
            <a:off x="117381" y="779008"/>
            <a:ext cx="2916936" cy="3416320"/>
          </a:xfrm>
          <a:prstGeom prst="rect">
            <a:avLst/>
          </a:prstGeom>
          <a:noFill/>
        </p:spPr>
        <p:txBody>
          <a:bodyPr wrap="square" rtlCol="0">
            <a:spAutoFit/>
          </a:bodyPr>
          <a:lstStyle/>
          <a:p>
            <a:pPr marL="285750" indent="-285750">
              <a:buFont typeface="Wingdings" pitchFamily="2" charset="2"/>
              <a:buChar char="Ø"/>
            </a:pPr>
            <a:r>
              <a:rPr lang="en-US" dirty="0">
                <a:latin typeface="Century Gothic" panose="020B0502020202020204" pitchFamily="34" charset="0"/>
              </a:rPr>
              <a:t>EVs;</a:t>
            </a:r>
          </a:p>
          <a:p>
            <a:pPr marL="285750" indent="-285750">
              <a:buFont typeface="Wingdings" pitchFamily="2" charset="2"/>
              <a:buChar char="Ø"/>
            </a:pPr>
            <a:endParaRPr lang="en-US" dirty="0">
              <a:latin typeface="Century Gothic" panose="020B0502020202020204" pitchFamily="34" charset="0"/>
            </a:endParaRPr>
          </a:p>
          <a:p>
            <a:pPr marL="285750" indent="-285750">
              <a:buFont typeface="Wingdings" pitchFamily="2" charset="2"/>
              <a:buChar char="Ø"/>
            </a:pPr>
            <a:r>
              <a:rPr lang="en-US" dirty="0">
                <a:latin typeface="Century Gothic" panose="020B0502020202020204" pitchFamily="34" charset="0"/>
              </a:rPr>
              <a:t>Space Heat Pumps;</a:t>
            </a:r>
          </a:p>
          <a:p>
            <a:pPr marL="285750" indent="-285750">
              <a:buFont typeface="Wingdings" pitchFamily="2" charset="2"/>
              <a:buChar char="Ø"/>
            </a:pPr>
            <a:endParaRPr lang="en-US" dirty="0">
              <a:latin typeface="Century Gothic" panose="020B0502020202020204" pitchFamily="34" charset="0"/>
            </a:endParaRPr>
          </a:p>
          <a:p>
            <a:pPr marL="285750" indent="-285750">
              <a:buFont typeface="Wingdings" pitchFamily="2" charset="2"/>
              <a:buChar char="Ø"/>
            </a:pPr>
            <a:r>
              <a:rPr lang="en-US" dirty="0">
                <a:latin typeface="Century Gothic" panose="020B0502020202020204" pitchFamily="34" charset="0"/>
              </a:rPr>
              <a:t>Water Heat Pumps;</a:t>
            </a:r>
          </a:p>
          <a:p>
            <a:pPr marL="285750" indent="-285750">
              <a:buFont typeface="Wingdings" pitchFamily="2" charset="2"/>
              <a:buChar char="Ø"/>
            </a:pPr>
            <a:endParaRPr lang="en-US" dirty="0">
              <a:latin typeface="Century Gothic" panose="020B0502020202020204" pitchFamily="34" charset="0"/>
            </a:endParaRPr>
          </a:p>
          <a:p>
            <a:pPr marL="285750" indent="-285750">
              <a:buFont typeface="Wingdings" pitchFamily="2" charset="2"/>
              <a:buChar char="Ø"/>
            </a:pPr>
            <a:r>
              <a:rPr lang="en-US" dirty="0">
                <a:latin typeface="Century Gothic" panose="020B0502020202020204" pitchFamily="34" charset="0"/>
              </a:rPr>
              <a:t>Renewable Controls;</a:t>
            </a:r>
          </a:p>
          <a:p>
            <a:pPr marL="285750" indent="-285750">
              <a:buFont typeface="Wingdings" pitchFamily="2" charset="2"/>
              <a:buChar char="Ø"/>
            </a:pPr>
            <a:endParaRPr lang="en-US" dirty="0">
              <a:latin typeface="Century Gothic" panose="020B0502020202020204" pitchFamily="34" charset="0"/>
            </a:endParaRPr>
          </a:p>
          <a:p>
            <a:pPr marL="285750" indent="-285750">
              <a:buFont typeface="Wingdings" pitchFamily="2" charset="2"/>
              <a:buChar char="Ø"/>
            </a:pPr>
            <a:r>
              <a:rPr lang="en-US" dirty="0">
                <a:latin typeface="Century Gothic" panose="020B0502020202020204" pitchFamily="34" charset="0"/>
              </a:rPr>
              <a:t>Transmission Control;</a:t>
            </a:r>
          </a:p>
          <a:p>
            <a:pPr marL="285750" indent="-285750">
              <a:buFont typeface="Wingdings" pitchFamily="2" charset="2"/>
              <a:buChar char="Ø"/>
            </a:pPr>
            <a:endParaRPr lang="en-US" dirty="0">
              <a:latin typeface="Century Gothic" panose="020B0502020202020204" pitchFamily="34" charset="0"/>
            </a:endParaRPr>
          </a:p>
          <a:p>
            <a:pPr marL="285750" indent="-285750">
              <a:buFont typeface="Wingdings" pitchFamily="2" charset="2"/>
              <a:buChar char="Ø"/>
            </a:pPr>
            <a:r>
              <a:rPr lang="en-US" dirty="0">
                <a:latin typeface="Century Gothic" panose="020B0502020202020204" pitchFamily="34" charset="0"/>
              </a:rPr>
              <a:t>Storage.</a:t>
            </a:r>
          </a:p>
          <a:p>
            <a:endParaRPr lang="en-US" dirty="0"/>
          </a:p>
        </p:txBody>
      </p:sp>
    </p:spTree>
    <p:extLst>
      <p:ext uri="{BB962C8B-B14F-4D97-AF65-F5344CB8AC3E}">
        <p14:creationId xmlns:p14="http://schemas.microsoft.com/office/powerpoint/2010/main" val="15466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Modeling (US) Shows E&amp;D Reduces Economy Emissions</a:t>
            </a:r>
          </a:p>
        </p:txBody>
      </p:sp>
      <p:pic>
        <p:nvPicPr>
          <p:cNvPr id="6" name="Picture 5">
            <a:extLst>
              <a:ext uri="{FF2B5EF4-FFF2-40B4-BE49-F238E27FC236}">
                <a16:creationId xmlns:a16="http://schemas.microsoft.com/office/drawing/2014/main" id="{3DCD6595-22E2-984F-8C7F-FD6F55E70A2F}"/>
              </a:ext>
            </a:extLst>
          </p:cNvPr>
          <p:cNvPicPr>
            <a:picLocks noChangeAspect="1"/>
          </p:cNvPicPr>
          <p:nvPr/>
        </p:nvPicPr>
        <p:blipFill>
          <a:blip r:embed="rId4"/>
          <a:stretch>
            <a:fillRect/>
          </a:stretch>
        </p:blipFill>
        <p:spPr>
          <a:xfrm>
            <a:off x="1940117" y="623094"/>
            <a:ext cx="5257800" cy="3888581"/>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283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E&amp;D Increases Installed Capacity / Jobs / Taxes</a:t>
            </a:r>
          </a:p>
        </p:txBody>
      </p:sp>
      <p:pic>
        <p:nvPicPr>
          <p:cNvPr id="5" name="Picture 4">
            <a:extLst>
              <a:ext uri="{FF2B5EF4-FFF2-40B4-BE49-F238E27FC236}">
                <a16:creationId xmlns:a16="http://schemas.microsoft.com/office/drawing/2014/main" id="{9505A032-486B-254D-AC73-86088CA6A775}"/>
              </a:ext>
            </a:extLst>
          </p:cNvPr>
          <p:cNvPicPr>
            <a:picLocks noChangeAspect="1"/>
          </p:cNvPicPr>
          <p:nvPr/>
        </p:nvPicPr>
        <p:blipFill>
          <a:blip r:embed="rId4"/>
          <a:stretch>
            <a:fillRect/>
          </a:stretch>
        </p:blipFill>
        <p:spPr>
          <a:xfrm>
            <a:off x="1757237" y="619507"/>
            <a:ext cx="5623559" cy="3749039"/>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81541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E&amp;D Creates More Modular Grid Enabled By Transmission</a:t>
            </a:r>
          </a:p>
        </p:txBody>
      </p:sp>
      <p:pic>
        <p:nvPicPr>
          <p:cNvPr id="6" name="Picture 5">
            <a:extLst>
              <a:ext uri="{FF2B5EF4-FFF2-40B4-BE49-F238E27FC236}">
                <a16:creationId xmlns:a16="http://schemas.microsoft.com/office/drawing/2014/main" id="{3268B5C9-E034-F341-B4EE-FF7019C241F1}"/>
              </a:ext>
            </a:extLst>
          </p:cNvPr>
          <p:cNvPicPr>
            <a:picLocks noChangeAspect="1"/>
          </p:cNvPicPr>
          <p:nvPr/>
        </p:nvPicPr>
        <p:blipFill>
          <a:blip r:embed="rId4"/>
          <a:stretch>
            <a:fillRect/>
          </a:stretch>
        </p:blipFill>
        <p:spPr>
          <a:xfrm>
            <a:off x="1437156" y="525673"/>
            <a:ext cx="6263722" cy="3840480"/>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25793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ate pages V2.jpg">
            <a:extLst>
              <a:ext uri="{FF2B5EF4-FFF2-40B4-BE49-F238E27FC236}">
                <a16:creationId xmlns:a16="http://schemas.microsoft.com/office/drawing/2014/main" id="{54A9A986-4DDB-2A43-A49E-E53BD339E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5965" y="1987755"/>
            <a:ext cx="9138035" cy="707886"/>
          </a:xfrm>
          <a:prstGeom prst="rect">
            <a:avLst/>
          </a:prstGeom>
          <a:noFill/>
        </p:spPr>
        <p:txBody>
          <a:bodyPr wrap="square" rtlCol="0">
            <a:spAutoFit/>
          </a:bodyPr>
          <a:lstStyle/>
          <a:p>
            <a:pPr algn="ctr"/>
            <a:r>
              <a:rPr lang="en-US" sz="4000" b="1" dirty="0">
                <a:solidFill>
                  <a:srgbClr val="7030A0"/>
                </a:solidFill>
                <a:latin typeface="Century Gothic" charset="0"/>
                <a:ea typeface="Century Gothic" charset="0"/>
                <a:cs typeface="Century Gothic" charset="0"/>
              </a:rPr>
              <a:t>Can Alberta Achieve The Same?</a:t>
            </a:r>
            <a:endParaRPr lang="en-US" sz="4000" i="1" dirty="0">
              <a:solidFill>
                <a:srgbClr val="7030A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957487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Use Actual Grid, Weather &amp; Load Data For Accuracy</a:t>
            </a:r>
          </a:p>
        </p:txBody>
      </p:sp>
      <p:pic>
        <p:nvPicPr>
          <p:cNvPr id="5" name="Picture 4">
            <a:extLst>
              <a:ext uri="{FF2B5EF4-FFF2-40B4-BE49-F238E27FC236}">
                <a16:creationId xmlns:a16="http://schemas.microsoft.com/office/drawing/2014/main" id="{9505A032-486B-254D-AC73-86088CA6A775}"/>
              </a:ext>
            </a:extLst>
          </p:cNvPr>
          <p:cNvPicPr>
            <a:picLocks noChangeAspect="1"/>
          </p:cNvPicPr>
          <p:nvPr/>
        </p:nvPicPr>
        <p:blipFill>
          <a:blip r:embed="rId4"/>
          <a:stretch>
            <a:fillRect/>
          </a:stretch>
        </p:blipFill>
        <p:spPr>
          <a:xfrm>
            <a:off x="259710" y="636438"/>
            <a:ext cx="2896984" cy="3749039"/>
          </a:xfrm>
          <a:prstGeom prst="rect">
            <a:avLst/>
          </a:prstGeom>
          <a:ln w="25400">
            <a:solidFill>
              <a:schemeClr val="tx1"/>
            </a:solid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2F370DE8-84C1-FE49-875F-58414D59D26D}"/>
              </a:ext>
            </a:extLst>
          </p:cNvPr>
          <p:cNvPicPr>
            <a:picLocks noChangeAspect="1"/>
          </p:cNvPicPr>
          <p:nvPr/>
        </p:nvPicPr>
        <p:blipFill>
          <a:blip r:embed="rId5"/>
          <a:stretch>
            <a:fillRect/>
          </a:stretch>
        </p:blipFill>
        <p:spPr>
          <a:xfrm>
            <a:off x="3416404" y="680040"/>
            <a:ext cx="5486400" cy="3661837"/>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23793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Use Actual Grid, Weather &amp; Load Data For Accuracy</a:t>
            </a:r>
          </a:p>
        </p:txBody>
      </p:sp>
      <p:pic>
        <p:nvPicPr>
          <p:cNvPr id="5" name="Picture 4">
            <a:extLst>
              <a:ext uri="{FF2B5EF4-FFF2-40B4-BE49-F238E27FC236}">
                <a16:creationId xmlns:a16="http://schemas.microsoft.com/office/drawing/2014/main" id="{9505A032-486B-254D-AC73-86088CA6A775}"/>
              </a:ext>
            </a:extLst>
          </p:cNvPr>
          <p:cNvPicPr>
            <a:picLocks noChangeAspect="1"/>
          </p:cNvPicPr>
          <p:nvPr/>
        </p:nvPicPr>
        <p:blipFill>
          <a:blip r:embed="rId4"/>
          <a:stretch>
            <a:fillRect/>
          </a:stretch>
        </p:blipFill>
        <p:spPr>
          <a:xfrm>
            <a:off x="279619" y="1290344"/>
            <a:ext cx="3657600" cy="2441225"/>
          </a:xfrm>
          <a:prstGeom prst="rect">
            <a:avLst/>
          </a:prstGeom>
          <a:ln w="25400">
            <a:solidFill>
              <a:schemeClr val="tx1"/>
            </a:solid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2F370DE8-84C1-FE49-875F-58414D59D26D}"/>
              </a:ext>
            </a:extLst>
          </p:cNvPr>
          <p:cNvPicPr>
            <a:picLocks noChangeAspect="1"/>
          </p:cNvPicPr>
          <p:nvPr/>
        </p:nvPicPr>
        <p:blipFill>
          <a:blip r:embed="rId5"/>
          <a:stretch>
            <a:fillRect/>
          </a:stretch>
        </p:blipFill>
        <p:spPr>
          <a:xfrm>
            <a:off x="4216837" y="1004304"/>
            <a:ext cx="4572000" cy="3013307"/>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80118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Use Actual Grid, Weather &amp; Load Data For Accuracy</a:t>
            </a:r>
          </a:p>
        </p:txBody>
      </p:sp>
      <p:pic>
        <p:nvPicPr>
          <p:cNvPr id="5" name="Picture 4">
            <a:extLst>
              <a:ext uri="{FF2B5EF4-FFF2-40B4-BE49-F238E27FC236}">
                <a16:creationId xmlns:a16="http://schemas.microsoft.com/office/drawing/2014/main" id="{9505A032-486B-254D-AC73-86088CA6A775}"/>
              </a:ext>
            </a:extLst>
          </p:cNvPr>
          <p:cNvPicPr>
            <a:picLocks noChangeAspect="1"/>
          </p:cNvPicPr>
          <p:nvPr/>
        </p:nvPicPr>
        <p:blipFill>
          <a:blip r:embed="rId4"/>
          <a:stretch>
            <a:fillRect/>
          </a:stretch>
        </p:blipFill>
        <p:spPr>
          <a:xfrm>
            <a:off x="2397317" y="461665"/>
            <a:ext cx="4343400" cy="2087088"/>
          </a:xfrm>
          <a:prstGeom prst="rect">
            <a:avLst/>
          </a:prstGeom>
          <a:ln w="25400">
            <a:solidFill>
              <a:schemeClr val="tx1"/>
            </a:solid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2F370DE8-84C1-FE49-875F-58414D59D26D}"/>
              </a:ext>
            </a:extLst>
          </p:cNvPr>
          <p:cNvPicPr>
            <a:picLocks noChangeAspect="1"/>
          </p:cNvPicPr>
          <p:nvPr/>
        </p:nvPicPr>
        <p:blipFill>
          <a:blip r:embed="rId5"/>
          <a:stretch>
            <a:fillRect/>
          </a:stretch>
        </p:blipFill>
        <p:spPr>
          <a:xfrm>
            <a:off x="2397317" y="2689410"/>
            <a:ext cx="4343400" cy="2041769"/>
          </a:xfrm>
          <a:prstGeom prst="rect">
            <a:avLst/>
          </a:prstGeom>
          <a:ln w="25400">
            <a:solidFill>
              <a:schemeClr val="tx1"/>
            </a:solidFill>
          </a:ln>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E91E9577-C13E-0B45-BB7D-A6B6E60A2C25}"/>
              </a:ext>
            </a:extLst>
          </p:cNvPr>
          <p:cNvSpPr txBox="1"/>
          <p:nvPr/>
        </p:nvSpPr>
        <p:spPr>
          <a:xfrm>
            <a:off x="2391352" y="483159"/>
            <a:ext cx="1532467" cy="369332"/>
          </a:xfrm>
          <a:prstGeom prst="rect">
            <a:avLst/>
          </a:prstGeom>
          <a:noFill/>
        </p:spPr>
        <p:txBody>
          <a:bodyPr wrap="square" rtlCol="0">
            <a:spAutoFit/>
          </a:bodyPr>
          <a:lstStyle/>
          <a:p>
            <a:r>
              <a:rPr lang="en-US" b="1" dirty="0">
                <a:latin typeface="Century Gothic" panose="020B0502020202020204" pitchFamily="34" charset="0"/>
              </a:rPr>
              <a:t>Wind</a:t>
            </a:r>
          </a:p>
        </p:txBody>
      </p:sp>
      <p:sp>
        <p:nvSpPr>
          <p:cNvPr id="7" name="TextBox 6">
            <a:extLst>
              <a:ext uri="{FF2B5EF4-FFF2-40B4-BE49-F238E27FC236}">
                <a16:creationId xmlns:a16="http://schemas.microsoft.com/office/drawing/2014/main" id="{AEB85EB6-0460-8F4E-9B39-2F72F9CE2A4C}"/>
              </a:ext>
            </a:extLst>
          </p:cNvPr>
          <p:cNvSpPr txBox="1"/>
          <p:nvPr/>
        </p:nvSpPr>
        <p:spPr>
          <a:xfrm>
            <a:off x="2391351" y="2689410"/>
            <a:ext cx="1532467"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Solar PV</a:t>
            </a:r>
          </a:p>
        </p:txBody>
      </p:sp>
    </p:spTree>
    <p:extLst>
      <p:ext uri="{BB962C8B-B14F-4D97-AF65-F5344CB8AC3E}">
        <p14:creationId xmlns:p14="http://schemas.microsoft.com/office/powerpoint/2010/main" val="1913810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Emissions Targets Necessary To Meet Paris</a:t>
            </a:r>
          </a:p>
        </p:txBody>
      </p:sp>
      <p:pic>
        <p:nvPicPr>
          <p:cNvPr id="6" name="Picture 5">
            <a:extLst>
              <a:ext uri="{FF2B5EF4-FFF2-40B4-BE49-F238E27FC236}">
                <a16:creationId xmlns:a16="http://schemas.microsoft.com/office/drawing/2014/main" id="{2F370DE8-84C1-FE49-875F-58414D59D26D}"/>
              </a:ext>
            </a:extLst>
          </p:cNvPr>
          <p:cNvPicPr>
            <a:picLocks noChangeAspect="1"/>
          </p:cNvPicPr>
          <p:nvPr/>
        </p:nvPicPr>
        <p:blipFill>
          <a:blip r:embed="rId4"/>
          <a:stretch>
            <a:fillRect/>
          </a:stretch>
        </p:blipFill>
        <p:spPr>
          <a:xfrm>
            <a:off x="1734377" y="606611"/>
            <a:ext cx="5669280" cy="3783900"/>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57203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ate pages V2.jpg">
            <a:extLst>
              <a:ext uri="{FF2B5EF4-FFF2-40B4-BE49-F238E27FC236}">
                <a16:creationId xmlns:a16="http://schemas.microsoft.com/office/drawing/2014/main" id="{4A1FD554-1D76-CB47-915C-4D48F4BC1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14" y="461665"/>
            <a:ext cx="7772400" cy="3986123"/>
          </a:xfrm>
          <a:prstGeom prst="rect">
            <a:avLst/>
          </a:prstGeom>
        </p:spPr>
      </p:pic>
      <p:sp>
        <p:nvSpPr>
          <p:cNvPr id="11" name="TextBox 10"/>
          <p:cNvSpPr txBox="1"/>
          <p:nvPr/>
        </p:nvSpPr>
        <p:spPr>
          <a:xfrm>
            <a:off x="-1" y="0"/>
            <a:ext cx="9138035"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Pushing The Envelope: The WIS:dom Model</a:t>
            </a:r>
          </a:p>
        </p:txBody>
      </p:sp>
    </p:spTree>
    <p:extLst>
      <p:ext uri="{BB962C8B-B14F-4D97-AF65-F5344CB8AC3E}">
        <p14:creationId xmlns:p14="http://schemas.microsoft.com/office/powerpoint/2010/main" val="859044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Emissions Targets Necessary To Meet Paris</a:t>
            </a:r>
          </a:p>
        </p:txBody>
      </p:sp>
      <p:pic>
        <p:nvPicPr>
          <p:cNvPr id="6" name="Picture 5">
            <a:extLst>
              <a:ext uri="{FF2B5EF4-FFF2-40B4-BE49-F238E27FC236}">
                <a16:creationId xmlns:a16="http://schemas.microsoft.com/office/drawing/2014/main" id="{2F370DE8-84C1-FE49-875F-58414D59D26D}"/>
              </a:ext>
            </a:extLst>
          </p:cNvPr>
          <p:cNvPicPr>
            <a:picLocks noChangeAspect="1"/>
          </p:cNvPicPr>
          <p:nvPr/>
        </p:nvPicPr>
        <p:blipFill>
          <a:blip r:embed="rId4"/>
          <a:stretch>
            <a:fillRect/>
          </a:stretch>
        </p:blipFill>
        <p:spPr>
          <a:xfrm>
            <a:off x="1734377" y="606611"/>
            <a:ext cx="5669280" cy="3783899"/>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23124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BAU vs E&amp;D of Alberta</a:t>
            </a:r>
          </a:p>
        </p:txBody>
      </p:sp>
      <p:grpSp>
        <p:nvGrpSpPr>
          <p:cNvPr id="2" name="Group 1">
            <a:extLst>
              <a:ext uri="{FF2B5EF4-FFF2-40B4-BE49-F238E27FC236}">
                <a16:creationId xmlns:a16="http://schemas.microsoft.com/office/drawing/2014/main" id="{90B4CD35-0D33-EA42-8B79-C37E47D0EC69}"/>
              </a:ext>
            </a:extLst>
          </p:cNvPr>
          <p:cNvGrpSpPr/>
          <p:nvPr/>
        </p:nvGrpSpPr>
        <p:grpSpPr>
          <a:xfrm>
            <a:off x="332095" y="1108333"/>
            <a:ext cx="8473844" cy="2743200"/>
            <a:chOff x="244244" y="1082933"/>
            <a:chExt cx="8473844" cy="2743200"/>
          </a:xfrm>
        </p:grpSpPr>
        <p:pic>
          <p:nvPicPr>
            <p:cNvPr id="6" name="Picture 5">
              <a:extLst>
                <a:ext uri="{FF2B5EF4-FFF2-40B4-BE49-F238E27FC236}">
                  <a16:creationId xmlns:a16="http://schemas.microsoft.com/office/drawing/2014/main" id="{2F370DE8-84C1-FE49-875F-58414D59D26D}"/>
                </a:ext>
              </a:extLst>
            </p:cNvPr>
            <p:cNvPicPr>
              <a:picLocks noChangeAspect="1"/>
            </p:cNvPicPr>
            <p:nvPr/>
          </p:nvPicPr>
          <p:blipFill>
            <a:blip r:embed="rId4"/>
            <a:stretch>
              <a:fillRect/>
            </a:stretch>
          </p:blipFill>
          <p:spPr>
            <a:xfrm>
              <a:off x="244244" y="1082933"/>
              <a:ext cx="4114800" cy="2743200"/>
            </a:xfrm>
            <a:prstGeom prst="rect">
              <a:avLst/>
            </a:prstGeom>
            <a:ln w="25400">
              <a:solidFill>
                <a:schemeClr val="tx1"/>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5019430B-45E0-B74D-840F-8D86C1405D86}"/>
                </a:ext>
              </a:extLst>
            </p:cNvPr>
            <p:cNvPicPr>
              <a:picLocks noChangeAspect="1"/>
            </p:cNvPicPr>
            <p:nvPr/>
          </p:nvPicPr>
          <p:blipFill>
            <a:blip r:embed="rId5"/>
            <a:stretch>
              <a:fillRect/>
            </a:stretch>
          </p:blipFill>
          <p:spPr>
            <a:xfrm>
              <a:off x="4603288" y="1082933"/>
              <a:ext cx="4114800" cy="2743200"/>
            </a:xfrm>
            <a:prstGeom prst="rect">
              <a:avLst/>
            </a:prstGeom>
            <a:ln w="25400">
              <a:solidFill>
                <a:schemeClr val="tx1"/>
              </a:solidFill>
            </a:ln>
            <a:effectLst>
              <a:outerShdw blurRad="63500" sx="102000" sy="102000" algn="ctr" rotWithShape="0">
                <a:prstClr val="black">
                  <a:alpha val="40000"/>
                </a:prstClr>
              </a:outerShdw>
            </a:effectLst>
          </p:spPr>
        </p:pic>
      </p:grpSp>
      <p:sp>
        <p:nvSpPr>
          <p:cNvPr id="4" name="TextBox 3">
            <a:extLst>
              <a:ext uri="{FF2B5EF4-FFF2-40B4-BE49-F238E27FC236}">
                <a16:creationId xmlns:a16="http://schemas.microsoft.com/office/drawing/2014/main" id="{0A02E193-A57F-514A-B830-99BCA3CD1018}"/>
              </a:ext>
            </a:extLst>
          </p:cNvPr>
          <p:cNvSpPr txBox="1"/>
          <p:nvPr/>
        </p:nvSpPr>
        <p:spPr>
          <a:xfrm>
            <a:off x="332095" y="585113"/>
            <a:ext cx="4114800" cy="523220"/>
          </a:xfrm>
          <a:prstGeom prst="rect">
            <a:avLst/>
          </a:prstGeom>
          <a:noFill/>
        </p:spPr>
        <p:txBody>
          <a:bodyPr wrap="square" rtlCol="0">
            <a:spAutoFit/>
          </a:bodyPr>
          <a:lstStyle/>
          <a:p>
            <a:pPr algn="ctr"/>
            <a:r>
              <a:rPr lang="en-US" sz="2800" b="1" dirty="0">
                <a:latin typeface="Century Gothic" panose="020B0502020202020204" pitchFamily="34" charset="0"/>
              </a:rPr>
              <a:t>BAU</a:t>
            </a:r>
          </a:p>
        </p:txBody>
      </p:sp>
      <p:sp>
        <p:nvSpPr>
          <p:cNvPr id="8" name="TextBox 7">
            <a:extLst>
              <a:ext uri="{FF2B5EF4-FFF2-40B4-BE49-F238E27FC236}">
                <a16:creationId xmlns:a16="http://schemas.microsoft.com/office/drawing/2014/main" id="{C74574EB-6B9E-2243-BD70-DD12316AA570}"/>
              </a:ext>
            </a:extLst>
          </p:cNvPr>
          <p:cNvSpPr txBox="1"/>
          <p:nvPr/>
        </p:nvSpPr>
        <p:spPr>
          <a:xfrm>
            <a:off x="4688157" y="585113"/>
            <a:ext cx="4114800" cy="523220"/>
          </a:xfrm>
          <a:prstGeom prst="rect">
            <a:avLst/>
          </a:prstGeom>
          <a:noFill/>
        </p:spPr>
        <p:txBody>
          <a:bodyPr wrap="square" rtlCol="0">
            <a:spAutoFit/>
          </a:bodyPr>
          <a:lstStyle/>
          <a:p>
            <a:pPr algn="ctr"/>
            <a:r>
              <a:rPr lang="en-US" sz="2800" b="1" dirty="0">
                <a:latin typeface="Century Gothic" panose="020B0502020202020204" pitchFamily="34" charset="0"/>
              </a:rPr>
              <a:t>E&amp;D</a:t>
            </a:r>
          </a:p>
        </p:txBody>
      </p:sp>
      <p:sp>
        <p:nvSpPr>
          <p:cNvPr id="7" name="TextBox 6">
            <a:extLst>
              <a:ext uri="{FF2B5EF4-FFF2-40B4-BE49-F238E27FC236}">
                <a16:creationId xmlns:a16="http://schemas.microsoft.com/office/drawing/2014/main" id="{4BD4C668-1274-164B-BB5B-3AC48BB0B42A}"/>
              </a:ext>
            </a:extLst>
          </p:cNvPr>
          <p:cNvSpPr txBox="1"/>
          <p:nvPr/>
        </p:nvSpPr>
        <p:spPr>
          <a:xfrm>
            <a:off x="1009428" y="3851533"/>
            <a:ext cx="2760133" cy="646331"/>
          </a:xfrm>
          <a:prstGeom prst="rect">
            <a:avLst/>
          </a:prstGeom>
          <a:noFill/>
        </p:spPr>
        <p:txBody>
          <a:bodyPr wrap="square" rtlCol="0">
            <a:spAutoFit/>
          </a:bodyPr>
          <a:lstStyle/>
          <a:p>
            <a:pPr algn="ctr"/>
            <a:r>
              <a:rPr lang="en-US" dirty="0">
                <a:latin typeface="Century Gothic" panose="020B0502020202020204" pitchFamily="34" charset="0"/>
              </a:rPr>
              <a:t>Gas Dominates with wind and solar strong</a:t>
            </a:r>
          </a:p>
        </p:txBody>
      </p:sp>
      <p:sp>
        <p:nvSpPr>
          <p:cNvPr id="10" name="TextBox 9">
            <a:extLst>
              <a:ext uri="{FF2B5EF4-FFF2-40B4-BE49-F238E27FC236}">
                <a16:creationId xmlns:a16="http://schemas.microsoft.com/office/drawing/2014/main" id="{CEDFC6AA-C085-2A44-88B4-66BAD8B1DBA7}"/>
              </a:ext>
            </a:extLst>
          </p:cNvPr>
          <p:cNvSpPr txBox="1"/>
          <p:nvPr/>
        </p:nvSpPr>
        <p:spPr>
          <a:xfrm>
            <a:off x="5365490" y="3851185"/>
            <a:ext cx="2760133" cy="646331"/>
          </a:xfrm>
          <a:prstGeom prst="rect">
            <a:avLst/>
          </a:prstGeom>
          <a:noFill/>
        </p:spPr>
        <p:txBody>
          <a:bodyPr wrap="square" rtlCol="0">
            <a:spAutoFit/>
          </a:bodyPr>
          <a:lstStyle/>
          <a:p>
            <a:pPr algn="ctr"/>
            <a:r>
              <a:rPr lang="en-US" dirty="0">
                <a:latin typeface="Century Gothic" panose="020B0502020202020204" pitchFamily="34" charset="0"/>
              </a:rPr>
              <a:t>Wind &amp; Solar Become Dominant</a:t>
            </a:r>
          </a:p>
        </p:txBody>
      </p:sp>
    </p:spTree>
    <p:extLst>
      <p:ext uri="{BB962C8B-B14F-4D97-AF65-F5344CB8AC3E}">
        <p14:creationId xmlns:p14="http://schemas.microsoft.com/office/powerpoint/2010/main" val="638635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BAU vs E&amp;D of Alberta</a:t>
            </a:r>
          </a:p>
        </p:txBody>
      </p:sp>
      <p:grpSp>
        <p:nvGrpSpPr>
          <p:cNvPr id="2" name="Group 1">
            <a:extLst>
              <a:ext uri="{FF2B5EF4-FFF2-40B4-BE49-F238E27FC236}">
                <a16:creationId xmlns:a16="http://schemas.microsoft.com/office/drawing/2014/main" id="{90B4CD35-0D33-EA42-8B79-C37E47D0EC69}"/>
              </a:ext>
            </a:extLst>
          </p:cNvPr>
          <p:cNvGrpSpPr/>
          <p:nvPr/>
        </p:nvGrpSpPr>
        <p:grpSpPr>
          <a:xfrm>
            <a:off x="419644" y="1108333"/>
            <a:ext cx="8298746" cy="2743200"/>
            <a:chOff x="331793" y="1082933"/>
            <a:chExt cx="8298746" cy="2743200"/>
          </a:xfrm>
        </p:grpSpPr>
        <p:pic>
          <p:nvPicPr>
            <p:cNvPr id="6" name="Picture 5">
              <a:extLst>
                <a:ext uri="{FF2B5EF4-FFF2-40B4-BE49-F238E27FC236}">
                  <a16:creationId xmlns:a16="http://schemas.microsoft.com/office/drawing/2014/main" id="{2F370DE8-84C1-FE49-875F-58414D59D26D}"/>
                </a:ext>
              </a:extLst>
            </p:cNvPr>
            <p:cNvPicPr>
              <a:picLocks noChangeAspect="1"/>
            </p:cNvPicPr>
            <p:nvPr/>
          </p:nvPicPr>
          <p:blipFill>
            <a:blip r:embed="rId4"/>
            <a:stretch>
              <a:fillRect/>
            </a:stretch>
          </p:blipFill>
          <p:spPr>
            <a:xfrm>
              <a:off x="331793" y="1082933"/>
              <a:ext cx="3939702" cy="2743200"/>
            </a:xfrm>
            <a:prstGeom prst="rect">
              <a:avLst/>
            </a:prstGeom>
            <a:ln w="25400">
              <a:solidFill>
                <a:schemeClr val="tx1"/>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5019430B-45E0-B74D-840F-8D86C1405D86}"/>
                </a:ext>
              </a:extLst>
            </p:cNvPr>
            <p:cNvPicPr>
              <a:picLocks noChangeAspect="1"/>
            </p:cNvPicPr>
            <p:nvPr/>
          </p:nvPicPr>
          <p:blipFill>
            <a:blip r:embed="rId5"/>
            <a:stretch>
              <a:fillRect/>
            </a:stretch>
          </p:blipFill>
          <p:spPr>
            <a:xfrm>
              <a:off x="4690837" y="1082933"/>
              <a:ext cx="3939702" cy="2743200"/>
            </a:xfrm>
            <a:prstGeom prst="rect">
              <a:avLst/>
            </a:prstGeom>
            <a:ln w="25400">
              <a:solidFill>
                <a:schemeClr val="tx1"/>
              </a:solidFill>
            </a:ln>
            <a:effectLst>
              <a:outerShdw blurRad="63500" sx="102000" sy="102000" algn="ctr" rotWithShape="0">
                <a:prstClr val="black">
                  <a:alpha val="40000"/>
                </a:prstClr>
              </a:outerShdw>
            </a:effectLst>
          </p:spPr>
        </p:pic>
      </p:grpSp>
      <p:sp>
        <p:nvSpPr>
          <p:cNvPr id="4" name="TextBox 3">
            <a:extLst>
              <a:ext uri="{FF2B5EF4-FFF2-40B4-BE49-F238E27FC236}">
                <a16:creationId xmlns:a16="http://schemas.microsoft.com/office/drawing/2014/main" id="{0A02E193-A57F-514A-B830-99BCA3CD1018}"/>
              </a:ext>
            </a:extLst>
          </p:cNvPr>
          <p:cNvSpPr txBox="1"/>
          <p:nvPr/>
        </p:nvSpPr>
        <p:spPr>
          <a:xfrm>
            <a:off x="332095" y="585113"/>
            <a:ext cx="4114800" cy="523220"/>
          </a:xfrm>
          <a:prstGeom prst="rect">
            <a:avLst/>
          </a:prstGeom>
          <a:noFill/>
        </p:spPr>
        <p:txBody>
          <a:bodyPr wrap="square" rtlCol="0">
            <a:spAutoFit/>
          </a:bodyPr>
          <a:lstStyle/>
          <a:p>
            <a:pPr algn="ctr"/>
            <a:r>
              <a:rPr lang="en-US" sz="2800" b="1" dirty="0">
                <a:latin typeface="Century Gothic" panose="020B0502020202020204" pitchFamily="34" charset="0"/>
              </a:rPr>
              <a:t>BAU</a:t>
            </a:r>
          </a:p>
        </p:txBody>
      </p:sp>
      <p:sp>
        <p:nvSpPr>
          <p:cNvPr id="8" name="TextBox 7">
            <a:extLst>
              <a:ext uri="{FF2B5EF4-FFF2-40B4-BE49-F238E27FC236}">
                <a16:creationId xmlns:a16="http://schemas.microsoft.com/office/drawing/2014/main" id="{C74574EB-6B9E-2243-BD70-DD12316AA570}"/>
              </a:ext>
            </a:extLst>
          </p:cNvPr>
          <p:cNvSpPr txBox="1"/>
          <p:nvPr/>
        </p:nvSpPr>
        <p:spPr>
          <a:xfrm>
            <a:off x="4688157" y="585113"/>
            <a:ext cx="4114800" cy="523220"/>
          </a:xfrm>
          <a:prstGeom prst="rect">
            <a:avLst/>
          </a:prstGeom>
          <a:noFill/>
        </p:spPr>
        <p:txBody>
          <a:bodyPr wrap="square" rtlCol="0">
            <a:spAutoFit/>
          </a:bodyPr>
          <a:lstStyle/>
          <a:p>
            <a:pPr algn="ctr"/>
            <a:r>
              <a:rPr lang="en-US" sz="2800" b="1" dirty="0">
                <a:latin typeface="Century Gothic" panose="020B0502020202020204" pitchFamily="34" charset="0"/>
              </a:rPr>
              <a:t>E&amp;D</a:t>
            </a:r>
          </a:p>
        </p:txBody>
      </p:sp>
      <p:sp>
        <p:nvSpPr>
          <p:cNvPr id="7" name="TextBox 6">
            <a:extLst>
              <a:ext uri="{FF2B5EF4-FFF2-40B4-BE49-F238E27FC236}">
                <a16:creationId xmlns:a16="http://schemas.microsoft.com/office/drawing/2014/main" id="{4BD4C668-1274-164B-BB5B-3AC48BB0B42A}"/>
              </a:ext>
            </a:extLst>
          </p:cNvPr>
          <p:cNvSpPr txBox="1"/>
          <p:nvPr/>
        </p:nvSpPr>
        <p:spPr>
          <a:xfrm>
            <a:off x="1009428" y="3851533"/>
            <a:ext cx="2760133" cy="646331"/>
          </a:xfrm>
          <a:prstGeom prst="rect">
            <a:avLst/>
          </a:prstGeom>
          <a:noFill/>
        </p:spPr>
        <p:txBody>
          <a:bodyPr wrap="square" rtlCol="0">
            <a:spAutoFit/>
          </a:bodyPr>
          <a:lstStyle/>
          <a:p>
            <a:pPr algn="ctr"/>
            <a:r>
              <a:rPr lang="en-US" dirty="0">
                <a:latin typeface="Century Gothic" panose="020B0502020202020204" pitchFamily="34" charset="0"/>
              </a:rPr>
              <a:t>Costs For Electricity Production Declines</a:t>
            </a:r>
          </a:p>
        </p:txBody>
      </p:sp>
      <p:sp>
        <p:nvSpPr>
          <p:cNvPr id="10" name="TextBox 9">
            <a:extLst>
              <a:ext uri="{FF2B5EF4-FFF2-40B4-BE49-F238E27FC236}">
                <a16:creationId xmlns:a16="http://schemas.microsoft.com/office/drawing/2014/main" id="{CEDFC6AA-C085-2A44-88B4-66BAD8B1DBA7}"/>
              </a:ext>
            </a:extLst>
          </p:cNvPr>
          <p:cNvSpPr txBox="1"/>
          <p:nvPr/>
        </p:nvSpPr>
        <p:spPr>
          <a:xfrm>
            <a:off x="4772724" y="3851185"/>
            <a:ext cx="3945666" cy="646331"/>
          </a:xfrm>
          <a:prstGeom prst="rect">
            <a:avLst/>
          </a:prstGeom>
          <a:noFill/>
        </p:spPr>
        <p:txBody>
          <a:bodyPr wrap="square" rtlCol="0">
            <a:spAutoFit/>
          </a:bodyPr>
          <a:lstStyle/>
          <a:p>
            <a:pPr algn="ctr"/>
            <a:r>
              <a:rPr lang="en-US" dirty="0">
                <a:latin typeface="Century Gothic" panose="020B0502020202020204" pitchFamily="34" charset="0"/>
              </a:rPr>
              <a:t>Costs For Electricity Also Falls; But Less Spending In Other Sectors</a:t>
            </a:r>
          </a:p>
        </p:txBody>
      </p:sp>
    </p:spTree>
    <p:extLst>
      <p:ext uri="{BB962C8B-B14F-4D97-AF65-F5344CB8AC3E}">
        <p14:creationId xmlns:p14="http://schemas.microsoft.com/office/powerpoint/2010/main" val="2787172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BAU vs E&amp;D of Alberta</a:t>
            </a:r>
          </a:p>
        </p:txBody>
      </p:sp>
      <p:grpSp>
        <p:nvGrpSpPr>
          <p:cNvPr id="2" name="Group 1">
            <a:extLst>
              <a:ext uri="{FF2B5EF4-FFF2-40B4-BE49-F238E27FC236}">
                <a16:creationId xmlns:a16="http://schemas.microsoft.com/office/drawing/2014/main" id="{90B4CD35-0D33-EA42-8B79-C37E47D0EC69}"/>
              </a:ext>
            </a:extLst>
          </p:cNvPr>
          <p:cNvGrpSpPr/>
          <p:nvPr/>
        </p:nvGrpSpPr>
        <p:grpSpPr>
          <a:xfrm>
            <a:off x="419644" y="1166699"/>
            <a:ext cx="8298746" cy="2626468"/>
            <a:chOff x="331793" y="1141299"/>
            <a:chExt cx="8298746" cy="2626468"/>
          </a:xfrm>
        </p:grpSpPr>
        <p:pic>
          <p:nvPicPr>
            <p:cNvPr id="6" name="Picture 5">
              <a:extLst>
                <a:ext uri="{FF2B5EF4-FFF2-40B4-BE49-F238E27FC236}">
                  <a16:creationId xmlns:a16="http://schemas.microsoft.com/office/drawing/2014/main" id="{2F370DE8-84C1-FE49-875F-58414D59D26D}"/>
                </a:ext>
              </a:extLst>
            </p:cNvPr>
            <p:cNvPicPr>
              <a:picLocks noChangeAspect="1"/>
            </p:cNvPicPr>
            <p:nvPr/>
          </p:nvPicPr>
          <p:blipFill>
            <a:blip r:embed="rId4"/>
            <a:stretch>
              <a:fillRect/>
            </a:stretch>
          </p:blipFill>
          <p:spPr>
            <a:xfrm>
              <a:off x="331793" y="1141299"/>
              <a:ext cx="3939702" cy="2626468"/>
            </a:xfrm>
            <a:prstGeom prst="rect">
              <a:avLst/>
            </a:prstGeom>
            <a:ln w="25400">
              <a:solidFill>
                <a:schemeClr val="tx1"/>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5019430B-45E0-B74D-840F-8D86C1405D86}"/>
                </a:ext>
              </a:extLst>
            </p:cNvPr>
            <p:cNvPicPr>
              <a:picLocks noChangeAspect="1"/>
            </p:cNvPicPr>
            <p:nvPr/>
          </p:nvPicPr>
          <p:blipFill>
            <a:blip r:embed="rId5"/>
            <a:stretch>
              <a:fillRect/>
            </a:stretch>
          </p:blipFill>
          <p:spPr>
            <a:xfrm>
              <a:off x="4690837" y="1141299"/>
              <a:ext cx="3939702" cy="2626468"/>
            </a:xfrm>
            <a:prstGeom prst="rect">
              <a:avLst/>
            </a:prstGeom>
            <a:ln w="25400">
              <a:solidFill>
                <a:schemeClr val="tx1"/>
              </a:solidFill>
            </a:ln>
            <a:effectLst>
              <a:outerShdw blurRad="63500" sx="102000" sy="102000" algn="ctr" rotWithShape="0">
                <a:prstClr val="black">
                  <a:alpha val="40000"/>
                </a:prstClr>
              </a:outerShdw>
            </a:effectLst>
          </p:spPr>
        </p:pic>
      </p:grpSp>
      <p:sp>
        <p:nvSpPr>
          <p:cNvPr id="4" name="TextBox 3">
            <a:extLst>
              <a:ext uri="{FF2B5EF4-FFF2-40B4-BE49-F238E27FC236}">
                <a16:creationId xmlns:a16="http://schemas.microsoft.com/office/drawing/2014/main" id="{0A02E193-A57F-514A-B830-99BCA3CD1018}"/>
              </a:ext>
            </a:extLst>
          </p:cNvPr>
          <p:cNvSpPr txBox="1"/>
          <p:nvPr/>
        </p:nvSpPr>
        <p:spPr>
          <a:xfrm>
            <a:off x="332095" y="585113"/>
            <a:ext cx="4114800" cy="523220"/>
          </a:xfrm>
          <a:prstGeom prst="rect">
            <a:avLst/>
          </a:prstGeom>
          <a:noFill/>
        </p:spPr>
        <p:txBody>
          <a:bodyPr wrap="square" rtlCol="0">
            <a:spAutoFit/>
          </a:bodyPr>
          <a:lstStyle/>
          <a:p>
            <a:pPr algn="ctr"/>
            <a:r>
              <a:rPr lang="en-US" sz="2800" b="1" dirty="0">
                <a:latin typeface="Century Gothic" panose="020B0502020202020204" pitchFamily="34" charset="0"/>
              </a:rPr>
              <a:t>BAU (2030)</a:t>
            </a:r>
          </a:p>
        </p:txBody>
      </p:sp>
      <p:sp>
        <p:nvSpPr>
          <p:cNvPr id="8" name="TextBox 7">
            <a:extLst>
              <a:ext uri="{FF2B5EF4-FFF2-40B4-BE49-F238E27FC236}">
                <a16:creationId xmlns:a16="http://schemas.microsoft.com/office/drawing/2014/main" id="{C74574EB-6B9E-2243-BD70-DD12316AA570}"/>
              </a:ext>
            </a:extLst>
          </p:cNvPr>
          <p:cNvSpPr txBox="1"/>
          <p:nvPr/>
        </p:nvSpPr>
        <p:spPr>
          <a:xfrm>
            <a:off x="4688157" y="585113"/>
            <a:ext cx="4114800" cy="523220"/>
          </a:xfrm>
          <a:prstGeom prst="rect">
            <a:avLst/>
          </a:prstGeom>
          <a:noFill/>
        </p:spPr>
        <p:txBody>
          <a:bodyPr wrap="square" rtlCol="0">
            <a:spAutoFit/>
          </a:bodyPr>
          <a:lstStyle/>
          <a:p>
            <a:pPr algn="ctr"/>
            <a:r>
              <a:rPr lang="en-US" sz="2800" b="1" dirty="0">
                <a:latin typeface="Century Gothic" panose="020B0502020202020204" pitchFamily="34" charset="0"/>
              </a:rPr>
              <a:t>E&amp;D (2030)</a:t>
            </a:r>
          </a:p>
        </p:txBody>
      </p:sp>
      <p:sp>
        <p:nvSpPr>
          <p:cNvPr id="7" name="TextBox 6">
            <a:extLst>
              <a:ext uri="{FF2B5EF4-FFF2-40B4-BE49-F238E27FC236}">
                <a16:creationId xmlns:a16="http://schemas.microsoft.com/office/drawing/2014/main" id="{4BD4C668-1274-164B-BB5B-3AC48BB0B42A}"/>
              </a:ext>
            </a:extLst>
          </p:cNvPr>
          <p:cNvSpPr txBox="1"/>
          <p:nvPr/>
        </p:nvSpPr>
        <p:spPr>
          <a:xfrm>
            <a:off x="1009428" y="3851533"/>
            <a:ext cx="2760133" cy="646331"/>
          </a:xfrm>
          <a:prstGeom prst="rect">
            <a:avLst/>
          </a:prstGeom>
          <a:noFill/>
        </p:spPr>
        <p:txBody>
          <a:bodyPr wrap="square" rtlCol="0">
            <a:spAutoFit/>
          </a:bodyPr>
          <a:lstStyle/>
          <a:p>
            <a:pPr algn="ctr"/>
            <a:r>
              <a:rPr lang="en-US" dirty="0">
                <a:latin typeface="Century Gothic" panose="020B0502020202020204" pitchFamily="34" charset="0"/>
              </a:rPr>
              <a:t>Majority Of Generation Is Fossil Thermal!</a:t>
            </a:r>
          </a:p>
        </p:txBody>
      </p:sp>
      <p:sp>
        <p:nvSpPr>
          <p:cNvPr id="10" name="TextBox 9">
            <a:extLst>
              <a:ext uri="{FF2B5EF4-FFF2-40B4-BE49-F238E27FC236}">
                <a16:creationId xmlns:a16="http://schemas.microsoft.com/office/drawing/2014/main" id="{CEDFC6AA-C085-2A44-88B4-66BAD8B1DBA7}"/>
              </a:ext>
            </a:extLst>
          </p:cNvPr>
          <p:cNvSpPr txBox="1"/>
          <p:nvPr/>
        </p:nvSpPr>
        <p:spPr>
          <a:xfrm>
            <a:off x="4772724" y="3851185"/>
            <a:ext cx="3945666" cy="646331"/>
          </a:xfrm>
          <a:prstGeom prst="rect">
            <a:avLst/>
          </a:prstGeom>
          <a:noFill/>
        </p:spPr>
        <p:txBody>
          <a:bodyPr wrap="square" rtlCol="0">
            <a:spAutoFit/>
          </a:bodyPr>
          <a:lstStyle/>
          <a:p>
            <a:pPr algn="ctr"/>
            <a:r>
              <a:rPr lang="en-US" dirty="0">
                <a:latin typeface="Century Gothic" panose="020B0502020202020204" pitchFamily="34" charset="0"/>
              </a:rPr>
              <a:t>Over Half Still Fossil, but All Coal Gone &amp; VREs up!</a:t>
            </a:r>
          </a:p>
        </p:txBody>
      </p:sp>
    </p:spTree>
    <p:extLst>
      <p:ext uri="{BB962C8B-B14F-4D97-AF65-F5344CB8AC3E}">
        <p14:creationId xmlns:p14="http://schemas.microsoft.com/office/powerpoint/2010/main" val="2041672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BAU vs E&amp;D of Alberta</a:t>
            </a:r>
          </a:p>
        </p:txBody>
      </p:sp>
      <p:grpSp>
        <p:nvGrpSpPr>
          <p:cNvPr id="2" name="Group 1">
            <a:extLst>
              <a:ext uri="{FF2B5EF4-FFF2-40B4-BE49-F238E27FC236}">
                <a16:creationId xmlns:a16="http://schemas.microsoft.com/office/drawing/2014/main" id="{90B4CD35-0D33-EA42-8B79-C37E47D0EC69}"/>
              </a:ext>
            </a:extLst>
          </p:cNvPr>
          <p:cNvGrpSpPr/>
          <p:nvPr/>
        </p:nvGrpSpPr>
        <p:grpSpPr>
          <a:xfrm>
            <a:off x="419644" y="1166699"/>
            <a:ext cx="8298746" cy="2626468"/>
            <a:chOff x="331793" y="1141299"/>
            <a:chExt cx="8298746" cy="2626468"/>
          </a:xfrm>
        </p:grpSpPr>
        <p:pic>
          <p:nvPicPr>
            <p:cNvPr id="6" name="Picture 5">
              <a:extLst>
                <a:ext uri="{FF2B5EF4-FFF2-40B4-BE49-F238E27FC236}">
                  <a16:creationId xmlns:a16="http://schemas.microsoft.com/office/drawing/2014/main" id="{2F370DE8-84C1-FE49-875F-58414D59D26D}"/>
                </a:ext>
              </a:extLst>
            </p:cNvPr>
            <p:cNvPicPr>
              <a:picLocks noChangeAspect="1"/>
            </p:cNvPicPr>
            <p:nvPr/>
          </p:nvPicPr>
          <p:blipFill>
            <a:blip r:embed="rId4"/>
            <a:stretch>
              <a:fillRect/>
            </a:stretch>
          </p:blipFill>
          <p:spPr>
            <a:xfrm>
              <a:off x="331793" y="1141299"/>
              <a:ext cx="3939702" cy="2626468"/>
            </a:xfrm>
            <a:prstGeom prst="rect">
              <a:avLst/>
            </a:prstGeom>
            <a:ln w="25400">
              <a:solidFill>
                <a:schemeClr val="tx1"/>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5019430B-45E0-B74D-840F-8D86C1405D86}"/>
                </a:ext>
              </a:extLst>
            </p:cNvPr>
            <p:cNvPicPr>
              <a:picLocks noChangeAspect="1"/>
            </p:cNvPicPr>
            <p:nvPr/>
          </p:nvPicPr>
          <p:blipFill>
            <a:blip r:embed="rId5"/>
            <a:stretch>
              <a:fillRect/>
            </a:stretch>
          </p:blipFill>
          <p:spPr>
            <a:xfrm>
              <a:off x="4690837" y="1141299"/>
              <a:ext cx="3939702" cy="2626468"/>
            </a:xfrm>
            <a:prstGeom prst="rect">
              <a:avLst/>
            </a:prstGeom>
            <a:ln w="25400">
              <a:solidFill>
                <a:schemeClr val="tx1"/>
              </a:solidFill>
            </a:ln>
            <a:effectLst>
              <a:outerShdw blurRad="63500" sx="102000" sy="102000" algn="ctr" rotWithShape="0">
                <a:prstClr val="black">
                  <a:alpha val="40000"/>
                </a:prstClr>
              </a:outerShdw>
            </a:effectLst>
          </p:spPr>
        </p:pic>
      </p:grpSp>
      <p:sp>
        <p:nvSpPr>
          <p:cNvPr id="4" name="TextBox 3">
            <a:extLst>
              <a:ext uri="{FF2B5EF4-FFF2-40B4-BE49-F238E27FC236}">
                <a16:creationId xmlns:a16="http://schemas.microsoft.com/office/drawing/2014/main" id="{0A02E193-A57F-514A-B830-99BCA3CD1018}"/>
              </a:ext>
            </a:extLst>
          </p:cNvPr>
          <p:cNvSpPr txBox="1"/>
          <p:nvPr/>
        </p:nvSpPr>
        <p:spPr>
          <a:xfrm>
            <a:off x="332095" y="585113"/>
            <a:ext cx="4114800" cy="523220"/>
          </a:xfrm>
          <a:prstGeom prst="rect">
            <a:avLst/>
          </a:prstGeom>
          <a:noFill/>
        </p:spPr>
        <p:txBody>
          <a:bodyPr wrap="square" rtlCol="0">
            <a:spAutoFit/>
          </a:bodyPr>
          <a:lstStyle/>
          <a:p>
            <a:pPr algn="ctr"/>
            <a:r>
              <a:rPr lang="en-US" sz="2800" b="1" dirty="0">
                <a:latin typeface="Century Gothic" panose="020B0502020202020204" pitchFamily="34" charset="0"/>
              </a:rPr>
              <a:t>BAU (2050)</a:t>
            </a:r>
          </a:p>
        </p:txBody>
      </p:sp>
      <p:sp>
        <p:nvSpPr>
          <p:cNvPr id="8" name="TextBox 7">
            <a:extLst>
              <a:ext uri="{FF2B5EF4-FFF2-40B4-BE49-F238E27FC236}">
                <a16:creationId xmlns:a16="http://schemas.microsoft.com/office/drawing/2014/main" id="{C74574EB-6B9E-2243-BD70-DD12316AA570}"/>
              </a:ext>
            </a:extLst>
          </p:cNvPr>
          <p:cNvSpPr txBox="1"/>
          <p:nvPr/>
        </p:nvSpPr>
        <p:spPr>
          <a:xfrm>
            <a:off x="4688157" y="585113"/>
            <a:ext cx="4114800" cy="523220"/>
          </a:xfrm>
          <a:prstGeom prst="rect">
            <a:avLst/>
          </a:prstGeom>
          <a:noFill/>
        </p:spPr>
        <p:txBody>
          <a:bodyPr wrap="square" rtlCol="0">
            <a:spAutoFit/>
          </a:bodyPr>
          <a:lstStyle/>
          <a:p>
            <a:pPr algn="ctr"/>
            <a:r>
              <a:rPr lang="en-US" sz="2800" b="1" dirty="0">
                <a:latin typeface="Century Gothic" panose="020B0502020202020204" pitchFamily="34" charset="0"/>
              </a:rPr>
              <a:t>E&amp;D (2050)</a:t>
            </a:r>
          </a:p>
        </p:txBody>
      </p:sp>
      <p:sp>
        <p:nvSpPr>
          <p:cNvPr id="7" name="TextBox 6">
            <a:extLst>
              <a:ext uri="{FF2B5EF4-FFF2-40B4-BE49-F238E27FC236}">
                <a16:creationId xmlns:a16="http://schemas.microsoft.com/office/drawing/2014/main" id="{4BD4C668-1274-164B-BB5B-3AC48BB0B42A}"/>
              </a:ext>
            </a:extLst>
          </p:cNvPr>
          <p:cNvSpPr txBox="1"/>
          <p:nvPr/>
        </p:nvSpPr>
        <p:spPr>
          <a:xfrm>
            <a:off x="1009428" y="3851533"/>
            <a:ext cx="2760133" cy="646331"/>
          </a:xfrm>
          <a:prstGeom prst="rect">
            <a:avLst/>
          </a:prstGeom>
          <a:noFill/>
        </p:spPr>
        <p:txBody>
          <a:bodyPr wrap="square" rtlCol="0">
            <a:spAutoFit/>
          </a:bodyPr>
          <a:lstStyle/>
          <a:p>
            <a:pPr algn="ctr"/>
            <a:r>
              <a:rPr lang="en-US" dirty="0">
                <a:latin typeface="Century Gothic" panose="020B0502020202020204" pitchFamily="34" charset="0"/>
              </a:rPr>
              <a:t>Majority Of Generation Is Still Fossil Thermal!</a:t>
            </a:r>
          </a:p>
        </p:txBody>
      </p:sp>
      <p:sp>
        <p:nvSpPr>
          <p:cNvPr id="10" name="TextBox 9">
            <a:extLst>
              <a:ext uri="{FF2B5EF4-FFF2-40B4-BE49-F238E27FC236}">
                <a16:creationId xmlns:a16="http://schemas.microsoft.com/office/drawing/2014/main" id="{CEDFC6AA-C085-2A44-88B4-66BAD8B1DBA7}"/>
              </a:ext>
            </a:extLst>
          </p:cNvPr>
          <p:cNvSpPr txBox="1"/>
          <p:nvPr/>
        </p:nvSpPr>
        <p:spPr>
          <a:xfrm>
            <a:off x="4772724" y="3851185"/>
            <a:ext cx="3945666" cy="646331"/>
          </a:xfrm>
          <a:prstGeom prst="rect">
            <a:avLst/>
          </a:prstGeom>
          <a:noFill/>
        </p:spPr>
        <p:txBody>
          <a:bodyPr wrap="square" rtlCol="0">
            <a:spAutoFit/>
          </a:bodyPr>
          <a:lstStyle/>
          <a:p>
            <a:pPr algn="ctr"/>
            <a:r>
              <a:rPr lang="en-US" dirty="0">
                <a:latin typeface="Century Gothic" panose="020B0502020202020204" pitchFamily="34" charset="0"/>
              </a:rPr>
              <a:t>Most Generation Carbon-Free. Wind &amp; Solar Dominant!</a:t>
            </a:r>
          </a:p>
        </p:txBody>
      </p:sp>
    </p:spTree>
    <p:extLst>
      <p:ext uri="{BB962C8B-B14F-4D97-AF65-F5344CB8AC3E}">
        <p14:creationId xmlns:p14="http://schemas.microsoft.com/office/powerpoint/2010/main" val="38527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BAU vs E&amp;D of Alberta</a:t>
            </a:r>
          </a:p>
        </p:txBody>
      </p:sp>
      <p:grpSp>
        <p:nvGrpSpPr>
          <p:cNvPr id="2" name="Group 1">
            <a:extLst>
              <a:ext uri="{FF2B5EF4-FFF2-40B4-BE49-F238E27FC236}">
                <a16:creationId xmlns:a16="http://schemas.microsoft.com/office/drawing/2014/main" id="{90B4CD35-0D33-EA42-8B79-C37E47D0EC69}"/>
              </a:ext>
            </a:extLst>
          </p:cNvPr>
          <p:cNvGrpSpPr/>
          <p:nvPr/>
        </p:nvGrpSpPr>
        <p:grpSpPr>
          <a:xfrm>
            <a:off x="503467" y="1166699"/>
            <a:ext cx="8131099" cy="2626468"/>
            <a:chOff x="415616" y="1141299"/>
            <a:chExt cx="8131099" cy="2626468"/>
          </a:xfrm>
        </p:grpSpPr>
        <p:pic>
          <p:nvPicPr>
            <p:cNvPr id="6" name="Picture 5">
              <a:extLst>
                <a:ext uri="{FF2B5EF4-FFF2-40B4-BE49-F238E27FC236}">
                  <a16:creationId xmlns:a16="http://schemas.microsoft.com/office/drawing/2014/main" id="{2F370DE8-84C1-FE49-875F-58414D59D26D}"/>
                </a:ext>
              </a:extLst>
            </p:cNvPr>
            <p:cNvPicPr>
              <a:picLocks noChangeAspect="1"/>
            </p:cNvPicPr>
            <p:nvPr/>
          </p:nvPicPr>
          <p:blipFill>
            <a:blip r:embed="rId4"/>
            <a:stretch>
              <a:fillRect/>
            </a:stretch>
          </p:blipFill>
          <p:spPr>
            <a:xfrm>
              <a:off x="415616" y="1141299"/>
              <a:ext cx="3772055" cy="2626468"/>
            </a:xfrm>
            <a:prstGeom prst="rect">
              <a:avLst/>
            </a:prstGeom>
            <a:ln w="25400">
              <a:solidFill>
                <a:schemeClr val="tx1"/>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5019430B-45E0-B74D-840F-8D86C1405D86}"/>
                </a:ext>
              </a:extLst>
            </p:cNvPr>
            <p:cNvPicPr>
              <a:picLocks noChangeAspect="1"/>
            </p:cNvPicPr>
            <p:nvPr/>
          </p:nvPicPr>
          <p:blipFill>
            <a:blip r:embed="rId5"/>
            <a:stretch>
              <a:fillRect/>
            </a:stretch>
          </p:blipFill>
          <p:spPr>
            <a:xfrm>
              <a:off x="4774660" y="1141299"/>
              <a:ext cx="3772055" cy="2626468"/>
            </a:xfrm>
            <a:prstGeom prst="rect">
              <a:avLst/>
            </a:prstGeom>
            <a:ln w="25400">
              <a:solidFill>
                <a:schemeClr val="tx1"/>
              </a:solidFill>
            </a:ln>
            <a:effectLst>
              <a:outerShdw blurRad="63500" sx="102000" sy="102000" algn="ctr" rotWithShape="0">
                <a:prstClr val="black">
                  <a:alpha val="40000"/>
                </a:prstClr>
              </a:outerShdw>
            </a:effectLst>
          </p:spPr>
        </p:pic>
      </p:grpSp>
      <p:sp>
        <p:nvSpPr>
          <p:cNvPr id="4" name="TextBox 3">
            <a:extLst>
              <a:ext uri="{FF2B5EF4-FFF2-40B4-BE49-F238E27FC236}">
                <a16:creationId xmlns:a16="http://schemas.microsoft.com/office/drawing/2014/main" id="{0A02E193-A57F-514A-B830-99BCA3CD1018}"/>
              </a:ext>
            </a:extLst>
          </p:cNvPr>
          <p:cNvSpPr txBox="1"/>
          <p:nvPr/>
        </p:nvSpPr>
        <p:spPr>
          <a:xfrm>
            <a:off x="332095" y="585113"/>
            <a:ext cx="4114800" cy="523220"/>
          </a:xfrm>
          <a:prstGeom prst="rect">
            <a:avLst/>
          </a:prstGeom>
          <a:noFill/>
        </p:spPr>
        <p:txBody>
          <a:bodyPr wrap="square" rtlCol="0">
            <a:spAutoFit/>
          </a:bodyPr>
          <a:lstStyle/>
          <a:p>
            <a:pPr algn="ctr"/>
            <a:r>
              <a:rPr lang="en-US" sz="2800" b="1" dirty="0">
                <a:latin typeface="Century Gothic" panose="020B0502020202020204" pitchFamily="34" charset="0"/>
              </a:rPr>
              <a:t>BAU</a:t>
            </a:r>
          </a:p>
        </p:txBody>
      </p:sp>
      <p:sp>
        <p:nvSpPr>
          <p:cNvPr id="8" name="TextBox 7">
            <a:extLst>
              <a:ext uri="{FF2B5EF4-FFF2-40B4-BE49-F238E27FC236}">
                <a16:creationId xmlns:a16="http://schemas.microsoft.com/office/drawing/2014/main" id="{C74574EB-6B9E-2243-BD70-DD12316AA570}"/>
              </a:ext>
            </a:extLst>
          </p:cNvPr>
          <p:cNvSpPr txBox="1"/>
          <p:nvPr/>
        </p:nvSpPr>
        <p:spPr>
          <a:xfrm>
            <a:off x="4688157" y="585113"/>
            <a:ext cx="4114800" cy="523220"/>
          </a:xfrm>
          <a:prstGeom prst="rect">
            <a:avLst/>
          </a:prstGeom>
          <a:noFill/>
        </p:spPr>
        <p:txBody>
          <a:bodyPr wrap="square" rtlCol="0">
            <a:spAutoFit/>
          </a:bodyPr>
          <a:lstStyle/>
          <a:p>
            <a:pPr algn="ctr"/>
            <a:r>
              <a:rPr lang="en-US" sz="2800" b="1" dirty="0">
                <a:latin typeface="Century Gothic" panose="020B0502020202020204" pitchFamily="34" charset="0"/>
              </a:rPr>
              <a:t>E&amp;D</a:t>
            </a:r>
          </a:p>
        </p:txBody>
      </p:sp>
      <p:sp>
        <p:nvSpPr>
          <p:cNvPr id="7" name="TextBox 6">
            <a:extLst>
              <a:ext uri="{FF2B5EF4-FFF2-40B4-BE49-F238E27FC236}">
                <a16:creationId xmlns:a16="http://schemas.microsoft.com/office/drawing/2014/main" id="{4BD4C668-1274-164B-BB5B-3AC48BB0B42A}"/>
              </a:ext>
            </a:extLst>
          </p:cNvPr>
          <p:cNvSpPr txBox="1"/>
          <p:nvPr/>
        </p:nvSpPr>
        <p:spPr>
          <a:xfrm>
            <a:off x="503468" y="3851533"/>
            <a:ext cx="3772054" cy="646331"/>
          </a:xfrm>
          <a:prstGeom prst="rect">
            <a:avLst/>
          </a:prstGeom>
          <a:noFill/>
        </p:spPr>
        <p:txBody>
          <a:bodyPr wrap="square" rtlCol="0">
            <a:spAutoFit/>
          </a:bodyPr>
          <a:lstStyle/>
          <a:p>
            <a:pPr algn="ctr"/>
            <a:r>
              <a:rPr lang="en-US" dirty="0">
                <a:latin typeface="Century Gothic" panose="020B0502020202020204" pitchFamily="34" charset="0"/>
              </a:rPr>
              <a:t>Generation Increases With More Electrification</a:t>
            </a:r>
          </a:p>
        </p:txBody>
      </p:sp>
      <p:sp>
        <p:nvSpPr>
          <p:cNvPr id="10" name="TextBox 9">
            <a:extLst>
              <a:ext uri="{FF2B5EF4-FFF2-40B4-BE49-F238E27FC236}">
                <a16:creationId xmlns:a16="http://schemas.microsoft.com/office/drawing/2014/main" id="{CEDFC6AA-C085-2A44-88B4-66BAD8B1DBA7}"/>
              </a:ext>
            </a:extLst>
          </p:cNvPr>
          <p:cNvSpPr txBox="1"/>
          <p:nvPr/>
        </p:nvSpPr>
        <p:spPr>
          <a:xfrm>
            <a:off x="4772724" y="3851185"/>
            <a:ext cx="3945666" cy="646331"/>
          </a:xfrm>
          <a:prstGeom prst="rect">
            <a:avLst/>
          </a:prstGeom>
          <a:noFill/>
        </p:spPr>
        <p:txBody>
          <a:bodyPr wrap="square" rtlCol="0">
            <a:spAutoFit/>
          </a:bodyPr>
          <a:lstStyle/>
          <a:p>
            <a:pPr algn="ctr"/>
            <a:r>
              <a:rPr lang="en-US" dirty="0">
                <a:latin typeface="Century Gothic" panose="020B0502020202020204" pitchFamily="34" charset="0"/>
              </a:rPr>
              <a:t>Generation Increases Faster &amp; More Decarbonization Occurs</a:t>
            </a:r>
          </a:p>
        </p:txBody>
      </p:sp>
    </p:spTree>
    <p:extLst>
      <p:ext uri="{BB962C8B-B14F-4D97-AF65-F5344CB8AC3E}">
        <p14:creationId xmlns:p14="http://schemas.microsoft.com/office/powerpoint/2010/main" val="608891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BAU vs E&amp;D of Alberta – Power Reliably Met</a:t>
            </a:r>
          </a:p>
        </p:txBody>
      </p:sp>
      <p:pic>
        <p:nvPicPr>
          <p:cNvPr id="6" name="Picture 5">
            <a:extLst>
              <a:ext uri="{FF2B5EF4-FFF2-40B4-BE49-F238E27FC236}">
                <a16:creationId xmlns:a16="http://schemas.microsoft.com/office/drawing/2014/main" id="{2F370DE8-84C1-FE49-875F-58414D59D26D}"/>
              </a:ext>
            </a:extLst>
          </p:cNvPr>
          <p:cNvPicPr>
            <a:picLocks noChangeAspect="1"/>
          </p:cNvPicPr>
          <p:nvPr/>
        </p:nvPicPr>
        <p:blipFill>
          <a:blip r:embed="rId4"/>
          <a:stretch>
            <a:fillRect/>
          </a:stretch>
        </p:blipFill>
        <p:spPr>
          <a:xfrm>
            <a:off x="2054417" y="2604424"/>
            <a:ext cx="5029200" cy="2011680"/>
          </a:xfrm>
          <a:prstGeom prst="rect">
            <a:avLst/>
          </a:prstGeom>
          <a:ln w="25400">
            <a:solidFill>
              <a:schemeClr val="tx1"/>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5019430B-45E0-B74D-840F-8D86C1405D86}"/>
              </a:ext>
            </a:extLst>
          </p:cNvPr>
          <p:cNvPicPr>
            <a:picLocks noChangeAspect="1"/>
          </p:cNvPicPr>
          <p:nvPr/>
        </p:nvPicPr>
        <p:blipFill>
          <a:blip r:embed="rId5"/>
          <a:stretch>
            <a:fillRect/>
          </a:stretch>
        </p:blipFill>
        <p:spPr>
          <a:xfrm>
            <a:off x="2054417" y="469296"/>
            <a:ext cx="5029200" cy="2011680"/>
          </a:xfrm>
          <a:prstGeom prst="rect">
            <a:avLst/>
          </a:prstGeom>
          <a:ln w="25400">
            <a:solidFill>
              <a:schemeClr val="tx1"/>
            </a:solidFill>
          </a:ln>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0A02E193-A57F-514A-B830-99BCA3CD1018}"/>
              </a:ext>
            </a:extLst>
          </p:cNvPr>
          <p:cNvSpPr txBox="1"/>
          <p:nvPr/>
        </p:nvSpPr>
        <p:spPr>
          <a:xfrm>
            <a:off x="-1030191" y="1213526"/>
            <a:ext cx="4114800" cy="523220"/>
          </a:xfrm>
          <a:prstGeom prst="rect">
            <a:avLst/>
          </a:prstGeom>
          <a:noFill/>
        </p:spPr>
        <p:txBody>
          <a:bodyPr wrap="square" rtlCol="0">
            <a:spAutoFit/>
          </a:bodyPr>
          <a:lstStyle/>
          <a:p>
            <a:pPr algn="ctr"/>
            <a:r>
              <a:rPr lang="en-US" sz="2800" b="1" dirty="0">
                <a:latin typeface="Century Gothic" panose="020B0502020202020204" pitchFamily="34" charset="0"/>
              </a:rPr>
              <a:t>BAU</a:t>
            </a:r>
          </a:p>
        </p:txBody>
      </p:sp>
      <p:sp>
        <p:nvSpPr>
          <p:cNvPr id="8" name="TextBox 7">
            <a:extLst>
              <a:ext uri="{FF2B5EF4-FFF2-40B4-BE49-F238E27FC236}">
                <a16:creationId xmlns:a16="http://schemas.microsoft.com/office/drawing/2014/main" id="{C74574EB-6B9E-2243-BD70-DD12316AA570}"/>
              </a:ext>
            </a:extLst>
          </p:cNvPr>
          <p:cNvSpPr txBox="1"/>
          <p:nvPr/>
        </p:nvSpPr>
        <p:spPr>
          <a:xfrm>
            <a:off x="-1030191" y="3348654"/>
            <a:ext cx="4114800" cy="523220"/>
          </a:xfrm>
          <a:prstGeom prst="rect">
            <a:avLst/>
          </a:prstGeom>
          <a:noFill/>
        </p:spPr>
        <p:txBody>
          <a:bodyPr wrap="square" rtlCol="0">
            <a:spAutoFit/>
          </a:bodyPr>
          <a:lstStyle/>
          <a:p>
            <a:pPr algn="ctr"/>
            <a:r>
              <a:rPr lang="en-US" sz="2800" b="1" dirty="0">
                <a:latin typeface="Century Gothic" panose="020B0502020202020204" pitchFamily="34" charset="0"/>
              </a:rPr>
              <a:t>E&amp;D</a:t>
            </a:r>
          </a:p>
        </p:txBody>
      </p:sp>
      <p:sp>
        <p:nvSpPr>
          <p:cNvPr id="11" name="TextBox 10">
            <a:extLst>
              <a:ext uri="{FF2B5EF4-FFF2-40B4-BE49-F238E27FC236}">
                <a16:creationId xmlns:a16="http://schemas.microsoft.com/office/drawing/2014/main" id="{6E50FAA8-3F34-BF43-A2FF-CBB9645C7638}"/>
              </a:ext>
            </a:extLst>
          </p:cNvPr>
          <p:cNvSpPr txBox="1"/>
          <p:nvPr/>
        </p:nvSpPr>
        <p:spPr>
          <a:xfrm>
            <a:off x="6053426" y="2281090"/>
            <a:ext cx="4114800" cy="523220"/>
          </a:xfrm>
          <a:prstGeom prst="rect">
            <a:avLst/>
          </a:prstGeom>
          <a:noFill/>
        </p:spPr>
        <p:txBody>
          <a:bodyPr wrap="square" rtlCol="0">
            <a:spAutoFit/>
          </a:bodyPr>
          <a:lstStyle/>
          <a:p>
            <a:pPr algn="ctr"/>
            <a:r>
              <a:rPr lang="en-US" sz="2800" b="1" dirty="0">
                <a:latin typeface="Century Gothic" panose="020B0502020202020204" pitchFamily="34" charset="0"/>
              </a:rPr>
              <a:t>Winter</a:t>
            </a:r>
          </a:p>
        </p:txBody>
      </p:sp>
    </p:spTree>
    <p:extLst>
      <p:ext uri="{BB962C8B-B14F-4D97-AF65-F5344CB8AC3E}">
        <p14:creationId xmlns:p14="http://schemas.microsoft.com/office/powerpoint/2010/main" val="408960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BAU vs E&amp;D of Alberta – Power Reliably Met</a:t>
            </a:r>
          </a:p>
        </p:txBody>
      </p:sp>
      <p:pic>
        <p:nvPicPr>
          <p:cNvPr id="6" name="Picture 5">
            <a:extLst>
              <a:ext uri="{FF2B5EF4-FFF2-40B4-BE49-F238E27FC236}">
                <a16:creationId xmlns:a16="http://schemas.microsoft.com/office/drawing/2014/main" id="{2F370DE8-84C1-FE49-875F-58414D59D26D}"/>
              </a:ext>
            </a:extLst>
          </p:cNvPr>
          <p:cNvPicPr>
            <a:picLocks noChangeAspect="1"/>
          </p:cNvPicPr>
          <p:nvPr/>
        </p:nvPicPr>
        <p:blipFill>
          <a:blip r:embed="rId4"/>
          <a:stretch>
            <a:fillRect/>
          </a:stretch>
        </p:blipFill>
        <p:spPr>
          <a:xfrm>
            <a:off x="2054417" y="2604424"/>
            <a:ext cx="5029200" cy="2011680"/>
          </a:xfrm>
          <a:prstGeom prst="rect">
            <a:avLst/>
          </a:prstGeom>
          <a:ln w="25400">
            <a:solidFill>
              <a:schemeClr val="tx1"/>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5019430B-45E0-B74D-840F-8D86C1405D86}"/>
              </a:ext>
            </a:extLst>
          </p:cNvPr>
          <p:cNvPicPr>
            <a:picLocks noChangeAspect="1"/>
          </p:cNvPicPr>
          <p:nvPr/>
        </p:nvPicPr>
        <p:blipFill>
          <a:blip r:embed="rId5"/>
          <a:stretch>
            <a:fillRect/>
          </a:stretch>
        </p:blipFill>
        <p:spPr>
          <a:xfrm>
            <a:off x="2054417" y="469296"/>
            <a:ext cx="5029200" cy="2011680"/>
          </a:xfrm>
          <a:prstGeom prst="rect">
            <a:avLst/>
          </a:prstGeom>
          <a:ln w="25400">
            <a:solidFill>
              <a:schemeClr val="tx1"/>
            </a:solidFill>
          </a:ln>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0A02E193-A57F-514A-B830-99BCA3CD1018}"/>
              </a:ext>
            </a:extLst>
          </p:cNvPr>
          <p:cNvSpPr txBox="1"/>
          <p:nvPr/>
        </p:nvSpPr>
        <p:spPr>
          <a:xfrm>
            <a:off x="-1030191" y="1213526"/>
            <a:ext cx="4114800" cy="523220"/>
          </a:xfrm>
          <a:prstGeom prst="rect">
            <a:avLst/>
          </a:prstGeom>
          <a:noFill/>
        </p:spPr>
        <p:txBody>
          <a:bodyPr wrap="square" rtlCol="0">
            <a:spAutoFit/>
          </a:bodyPr>
          <a:lstStyle/>
          <a:p>
            <a:pPr algn="ctr"/>
            <a:r>
              <a:rPr lang="en-US" sz="2800" b="1" dirty="0">
                <a:latin typeface="Century Gothic" panose="020B0502020202020204" pitchFamily="34" charset="0"/>
              </a:rPr>
              <a:t>BAU</a:t>
            </a:r>
          </a:p>
        </p:txBody>
      </p:sp>
      <p:sp>
        <p:nvSpPr>
          <p:cNvPr id="8" name="TextBox 7">
            <a:extLst>
              <a:ext uri="{FF2B5EF4-FFF2-40B4-BE49-F238E27FC236}">
                <a16:creationId xmlns:a16="http://schemas.microsoft.com/office/drawing/2014/main" id="{C74574EB-6B9E-2243-BD70-DD12316AA570}"/>
              </a:ext>
            </a:extLst>
          </p:cNvPr>
          <p:cNvSpPr txBox="1"/>
          <p:nvPr/>
        </p:nvSpPr>
        <p:spPr>
          <a:xfrm>
            <a:off x="-1030191" y="3348654"/>
            <a:ext cx="4114800" cy="523220"/>
          </a:xfrm>
          <a:prstGeom prst="rect">
            <a:avLst/>
          </a:prstGeom>
          <a:noFill/>
        </p:spPr>
        <p:txBody>
          <a:bodyPr wrap="square" rtlCol="0">
            <a:spAutoFit/>
          </a:bodyPr>
          <a:lstStyle/>
          <a:p>
            <a:pPr algn="ctr"/>
            <a:r>
              <a:rPr lang="en-US" sz="2800" b="1" dirty="0">
                <a:latin typeface="Century Gothic" panose="020B0502020202020204" pitchFamily="34" charset="0"/>
              </a:rPr>
              <a:t>E&amp;D</a:t>
            </a:r>
          </a:p>
        </p:txBody>
      </p:sp>
      <p:sp>
        <p:nvSpPr>
          <p:cNvPr id="9" name="TextBox 8">
            <a:extLst>
              <a:ext uri="{FF2B5EF4-FFF2-40B4-BE49-F238E27FC236}">
                <a16:creationId xmlns:a16="http://schemas.microsoft.com/office/drawing/2014/main" id="{CEFC369D-AD20-1945-9D4B-861037254433}"/>
              </a:ext>
            </a:extLst>
          </p:cNvPr>
          <p:cNvSpPr txBox="1"/>
          <p:nvPr/>
        </p:nvSpPr>
        <p:spPr>
          <a:xfrm>
            <a:off x="6053426" y="2281090"/>
            <a:ext cx="4114800" cy="523220"/>
          </a:xfrm>
          <a:prstGeom prst="rect">
            <a:avLst/>
          </a:prstGeom>
          <a:noFill/>
        </p:spPr>
        <p:txBody>
          <a:bodyPr wrap="square" rtlCol="0">
            <a:spAutoFit/>
          </a:bodyPr>
          <a:lstStyle/>
          <a:p>
            <a:pPr algn="ctr"/>
            <a:r>
              <a:rPr lang="en-US" sz="2800" b="1" dirty="0">
                <a:latin typeface="Century Gothic" panose="020B0502020202020204" pitchFamily="34" charset="0"/>
              </a:rPr>
              <a:t>Summer</a:t>
            </a:r>
          </a:p>
        </p:txBody>
      </p:sp>
    </p:spTree>
    <p:extLst>
      <p:ext uri="{BB962C8B-B14F-4D97-AF65-F5344CB8AC3E}">
        <p14:creationId xmlns:p14="http://schemas.microsoft.com/office/powerpoint/2010/main" val="1583847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late pages V2.jpg">
            <a:extLst>
              <a:ext uri="{FF2B5EF4-FFF2-40B4-BE49-F238E27FC236}">
                <a16:creationId xmlns:a16="http://schemas.microsoft.com/office/drawing/2014/main" id="{47B9EB51-63A2-7643-A29F-4F21D6E6B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4" name="TextBox 3">
            <a:extLst>
              <a:ext uri="{FF2B5EF4-FFF2-40B4-BE49-F238E27FC236}">
                <a16:creationId xmlns:a16="http://schemas.microsoft.com/office/drawing/2014/main" id="{F661C865-BB82-544B-B9DC-26A44D7C18BC}"/>
              </a:ext>
            </a:extLst>
          </p:cNvPr>
          <p:cNvSpPr txBox="1"/>
          <p:nvPr/>
        </p:nvSpPr>
        <p:spPr>
          <a:xfrm>
            <a:off x="1143000" y="0"/>
            <a:ext cx="6858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How Does The Change Happen?</a:t>
            </a:r>
          </a:p>
        </p:txBody>
      </p:sp>
      <p:sp>
        <p:nvSpPr>
          <p:cNvPr id="5" name="TextBox 4">
            <a:extLst>
              <a:ext uri="{FF2B5EF4-FFF2-40B4-BE49-F238E27FC236}">
                <a16:creationId xmlns:a16="http://schemas.microsoft.com/office/drawing/2014/main" id="{2222E24D-7014-0448-BCA6-1225817C0345}"/>
              </a:ext>
            </a:extLst>
          </p:cNvPr>
          <p:cNvSpPr txBox="1"/>
          <p:nvPr/>
        </p:nvSpPr>
        <p:spPr>
          <a:xfrm>
            <a:off x="300567" y="678924"/>
            <a:ext cx="8542866" cy="3785652"/>
          </a:xfrm>
          <a:prstGeom prst="rect">
            <a:avLst/>
          </a:prstGeom>
          <a:noFill/>
        </p:spPr>
        <p:txBody>
          <a:bodyPr wrap="square" rtlCol="0">
            <a:spAutoFit/>
          </a:bodyPr>
          <a:lstStyle/>
          <a:p>
            <a:pPr marL="214313" indent="-214313">
              <a:buFont typeface="Wingdings" pitchFamily="2" charset="2"/>
              <a:buChar char="Ø"/>
            </a:pPr>
            <a:r>
              <a:rPr lang="en-US" sz="1600" dirty="0">
                <a:latin typeface="Century Gothic" panose="020B0502020202020204" pitchFamily="34" charset="0"/>
              </a:rPr>
              <a:t>Rapid deployment of </a:t>
            </a:r>
            <a:r>
              <a:rPr lang="en-US" sz="1600" b="1" dirty="0">
                <a:latin typeface="Century Gothic" panose="020B0502020202020204" pitchFamily="34" charset="0"/>
              </a:rPr>
              <a:t>low-emission technologies </a:t>
            </a:r>
            <a:r>
              <a:rPr lang="en-US" sz="1600" dirty="0">
                <a:latin typeface="Century Gothic" panose="020B0502020202020204" pitchFamily="34" charset="0"/>
              </a:rPr>
              <a:t>(wind, solar, storage &amp; Nuclear);</a:t>
            </a:r>
          </a:p>
          <a:p>
            <a:pPr marL="214313" indent="-214313">
              <a:buFont typeface="Wingdings" pitchFamily="2" charset="2"/>
              <a:buChar char="Ø"/>
            </a:pPr>
            <a:endParaRPr lang="en-US" sz="1600" dirty="0">
              <a:latin typeface="Century Gothic" panose="020B0502020202020204" pitchFamily="34" charset="0"/>
            </a:endParaRPr>
          </a:p>
          <a:p>
            <a:pPr marL="214313" indent="-214313">
              <a:buFont typeface="Wingdings" pitchFamily="2" charset="2"/>
              <a:buChar char="Ø"/>
            </a:pPr>
            <a:r>
              <a:rPr lang="en-US" sz="1600" dirty="0">
                <a:latin typeface="Century Gothic" panose="020B0502020202020204" pitchFamily="34" charset="0"/>
              </a:rPr>
              <a:t>Continual </a:t>
            </a:r>
            <a:r>
              <a:rPr lang="en-US" sz="1600" b="1" dirty="0">
                <a:latin typeface="Century Gothic" panose="020B0502020202020204" pitchFamily="34" charset="0"/>
              </a:rPr>
              <a:t>market reforms in the electricity sector </a:t>
            </a:r>
            <a:r>
              <a:rPr lang="en-US" sz="1600" dirty="0">
                <a:latin typeface="Century Gothic" panose="020B0502020202020204" pitchFamily="34" charset="0"/>
              </a:rPr>
              <a:t>to adapt to new paradigms;</a:t>
            </a:r>
          </a:p>
          <a:p>
            <a:pPr marL="214313" indent="-214313">
              <a:buFont typeface="Wingdings" pitchFamily="2" charset="2"/>
              <a:buChar char="Ø"/>
            </a:pPr>
            <a:endParaRPr lang="en-US" sz="1600" dirty="0">
              <a:latin typeface="Century Gothic" panose="020B0502020202020204" pitchFamily="34" charset="0"/>
            </a:endParaRPr>
          </a:p>
          <a:p>
            <a:pPr marL="214313" indent="-214313">
              <a:buFont typeface="Wingdings" pitchFamily="2" charset="2"/>
              <a:buChar char="Ø"/>
            </a:pPr>
            <a:r>
              <a:rPr lang="en-US" sz="1600" dirty="0">
                <a:latin typeface="Century Gothic" panose="020B0502020202020204" pitchFamily="34" charset="0"/>
              </a:rPr>
              <a:t>Storage becoming a “</a:t>
            </a:r>
            <a:r>
              <a:rPr lang="en-US" sz="1600" b="1" dirty="0">
                <a:latin typeface="Century Gothic" panose="020B0502020202020204" pitchFamily="34" charset="0"/>
              </a:rPr>
              <a:t>transmission asset</a:t>
            </a:r>
            <a:r>
              <a:rPr lang="en-US" sz="1600" dirty="0">
                <a:latin typeface="Century Gothic" panose="020B0502020202020204" pitchFamily="34" charset="0"/>
              </a:rPr>
              <a:t>” in the electricity sector;</a:t>
            </a:r>
          </a:p>
          <a:p>
            <a:pPr marL="214313" indent="-214313">
              <a:buFont typeface="Wingdings" pitchFamily="2" charset="2"/>
              <a:buChar char="Ø"/>
            </a:pPr>
            <a:endParaRPr lang="en-US" sz="1600" dirty="0">
              <a:latin typeface="Century Gothic" panose="020B0502020202020204" pitchFamily="34" charset="0"/>
            </a:endParaRPr>
          </a:p>
          <a:p>
            <a:pPr marL="214313" indent="-214313">
              <a:buFont typeface="Wingdings" pitchFamily="2" charset="2"/>
              <a:buChar char="Ø"/>
            </a:pPr>
            <a:r>
              <a:rPr lang="en-US" sz="1600" dirty="0">
                <a:latin typeface="Century Gothic" panose="020B0502020202020204" pitchFamily="34" charset="0"/>
              </a:rPr>
              <a:t>Demand side management and </a:t>
            </a:r>
            <a:r>
              <a:rPr lang="en-US" sz="1600" b="1" dirty="0">
                <a:latin typeface="Century Gothic" panose="020B0502020202020204" pitchFamily="34" charset="0"/>
              </a:rPr>
              <a:t>flexibility being deployed </a:t>
            </a:r>
            <a:r>
              <a:rPr lang="en-US" sz="1600" dirty="0">
                <a:latin typeface="Century Gothic" panose="020B0502020202020204" pitchFamily="34" charset="0"/>
              </a:rPr>
              <a:t>on the consumer end;</a:t>
            </a:r>
          </a:p>
          <a:p>
            <a:pPr marL="214313" indent="-214313">
              <a:buFont typeface="Wingdings" pitchFamily="2" charset="2"/>
              <a:buChar char="Ø"/>
            </a:pPr>
            <a:endParaRPr lang="en-US" sz="1600" dirty="0">
              <a:latin typeface="Century Gothic" panose="020B0502020202020204" pitchFamily="34" charset="0"/>
            </a:endParaRPr>
          </a:p>
          <a:p>
            <a:pPr marL="214313" indent="-214313">
              <a:buFont typeface="Wingdings" pitchFamily="2" charset="2"/>
              <a:buChar char="Ø"/>
            </a:pPr>
            <a:r>
              <a:rPr lang="en-US" sz="1600" dirty="0">
                <a:latin typeface="Century Gothic" panose="020B0502020202020204" pitchFamily="34" charset="0"/>
              </a:rPr>
              <a:t>Energy efficiency and </a:t>
            </a:r>
            <a:r>
              <a:rPr lang="en-US" sz="1600" b="1" dirty="0">
                <a:latin typeface="Century Gothic" panose="020B0502020202020204" pitchFamily="34" charset="0"/>
              </a:rPr>
              <a:t>transition to EVs </a:t>
            </a:r>
            <a:r>
              <a:rPr lang="en-US" sz="1600" dirty="0">
                <a:latin typeface="Century Gothic" panose="020B0502020202020204" pitchFamily="34" charset="0"/>
              </a:rPr>
              <a:t>for light-duty vehicles;</a:t>
            </a:r>
          </a:p>
          <a:p>
            <a:pPr marL="214313" indent="-214313">
              <a:buFont typeface="Wingdings" pitchFamily="2" charset="2"/>
              <a:buChar char="Ø"/>
            </a:pPr>
            <a:endParaRPr lang="en-US" sz="1600" dirty="0">
              <a:latin typeface="Century Gothic" panose="020B0502020202020204" pitchFamily="34" charset="0"/>
            </a:endParaRPr>
          </a:p>
          <a:p>
            <a:pPr marL="214313" indent="-214313">
              <a:buFont typeface="Wingdings" pitchFamily="2" charset="2"/>
              <a:buChar char="Ø"/>
            </a:pPr>
            <a:r>
              <a:rPr lang="en-US" sz="1600" b="1" dirty="0">
                <a:latin typeface="Century Gothic" panose="020B0502020202020204" pitchFamily="34" charset="0"/>
              </a:rPr>
              <a:t>Retrofitting and adapting</a:t>
            </a:r>
            <a:r>
              <a:rPr lang="en-US" sz="1600" dirty="0">
                <a:latin typeface="Century Gothic" panose="020B0502020202020204" pitchFamily="34" charset="0"/>
              </a:rPr>
              <a:t> existing demand resources with more efficient end-use products (e.g. heat pumps, water heaters, LEDs, etc.);</a:t>
            </a:r>
          </a:p>
          <a:p>
            <a:pPr marL="214313" indent="-214313">
              <a:buFont typeface="Wingdings" pitchFamily="2" charset="2"/>
              <a:buChar char="Ø"/>
            </a:pPr>
            <a:endParaRPr lang="en-US" sz="1600" dirty="0">
              <a:latin typeface="Century Gothic" panose="020B0502020202020204" pitchFamily="34" charset="0"/>
            </a:endParaRPr>
          </a:p>
          <a:p>
            <a:pPr marL="214313" indent="-214313">
              <a:buFont typeface="Wingdings" pitchFamily="2" charset="2"/>
              <a:buChar char="Ø"/>
            </a:pPr>
            <a:r>
              <a:rPr lang="en-US" sz="1600" b="1" dirty="0">
                <a:latin typeface="Century Gothic" panose="020B0502020202020204" pitchFamily="34" charset="0"/>
              </a:rPr>
              <a:t>Deployment of VREs </a:t>
            </a:r>
            <a:r>
              <a:rPr lang="en-US" sz="1600" dirty="0">
                <a:latin typeface="Century Gothic" panose="020B0502020202020204" pitchFamily="34" charset="0"/>
              </a:rPr>
              <a:t>allowed in technical regions, without interruption from uninformed parties on the behavior &amp; benefits of VREs.</a:t>
            </a:r>
          </a:p>
        </p:txBody>
      </p:sp>
    </p:spTree>
    <p:extLst>
      <p:ext uri="{BB962C8B-B14F-4D97-AF65-F5344CB8AC3E}">
        <p14:creationId xmlns:p14="http://schemas.microsoft.com/office/powerpoint/2010/main" val="1131064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late pages V2.jpg">
            <a:extLst>
              <a:ext uri="{FF2B5EF4-FFF2-40B4-BE49-F238E27FC236}">
                <a16:creationId xmlns:a16="http://schemas.microsoft.com/office/drawing/2014/main" id="{293F2168-C3D6-8740-966D-2A38CCBEA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4" name="TextBox 3">
            <a:extLst>
              <a:ext uri="{FF2B5EF4-FFF2-40B4-BE49-F238E27FC236}">
                <a16:creationId xmlns:a16="http://schemas.microsoft.com/office/drawing/2014/main" id="{F661C865-BB82-544B-B9DC-26A44D7C18BC}"/>
              </a:ext>
            </a:extLst>
          </p:cNvPr>
          <p:cNvSpPr txBox="1"/>
          <p:nvPr/>
        </p:nvSpPr>
        <p:spPr>
          <a:xfrm>
            <a:off x="1143000" y="0"/>
            <a:ext cx="6858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Some Myths Challenged?</a:t>
            </a:r>
          </a:p>
        </p:txBody>
      </p:sp>
      <p:sp>
        <p:nvSpPr>
          <p:cNvPr id="5" name="TextBox 4">
            <a:extLst>
              <a:ext uri="{FF2B5EF4-FFF2-40B4-BE49-F238E27FC236}">
                <a16:creationId xmlns:a16="http://schemas.microsoft.com/office/drawing/2014/main" id="{2222E24D-7014-0448-BCA6-1225817C0345}"/>
              </a:ext>
            </a:extLst>
          </p:cNvPr>
          <p:cNvSpPr txBox="1"/>
          <p:nvPr/>
        </p:nvSpPr>
        <p:spPr>
          <a:xfrm>
            <a:off x="258233" y="461665"/>
            <a:ext cx="8627533" cy="4278094"/>
          </a:xfrm>
          <a:prstGeom prst="rect">
            <a:avLst/>
          </a:prstGeom>
          <a:noFill/>
        </p:spPr>
        <p:txBody>
          <a:bodyPr wrap="square" rtlCol="0">
            <a:spAutoFit/>
          </a:bodyPr>
          <a:lstStyle/>
          <a:p>
            <a:pPr marL="214313" indent="-214313">
              <a:buFont typeface="Wingdings" pitchFamily="2" charset="2"/>
              <a:buChar char="ü"/>
            </a:pPr>
            <a:r>
              <a:rPr lang="en-US" sz="1600" dirty="0">
                <a:latin typeface="Century Gothic" panose="020B0502020202020204" pitchFamily="34" charset="0"/>
              </a:rPr>
              <a:t>Wind and solar </a:t>
            </a:r>
            <a:r>
              <a:rPr lang="en-US" sz="1600" b="1" dirty="0">
                <a:latin typeface="Century Gothic" panose="020B0502020202020204" pitchFamily="34" charset="0"/>
              </a:rPr>
              <a:t>can actually provide adequate power </a:t>
            </a:r>
            <a:r>
              <a:rPr lang="en-US" sz="1600" dirty="0">
                <a:latin typeface="Century Gothic" panose="020B0502020202020204" pitchFamily="34" charset="0"/>
              </a:rPr>
              <a:t>over regions (as aggregated assets);</a:t>
            </a:r>
          </a:p>
          <a:p>
            <a:pPr marL="214313" indent="-214313">
              <a:buFont typeface="Wingdings" pitchFamily="2" charset="2"/>
              <a:buChar char="ü"/>
            </a:pPr>
            <a:endParaRPr lang="en-US" sz="1600" dirty="0">
              <a:latin typeface="Century Gothic" panose="020B0502020202020204" pitchFamily="34" charset="0"/>
            </a:endParaRPr>
          </a:p>
          <a:p>
            <a:pPr marL="214313" indent="-214313">
              <a:buFont typeface="Wingdings" pitchFamily="2" charset="2"/>
              <a:buChar char="ü"/>
            </a:pPr>
            <a:r>
              <a:rPr lang="en-US" sz="1600" b="1" dirty="0">
                <a:latin typeface="Century Gothic" panose="020B0502020202020204" pitchFamily="34" charset="0"/>
              </a:rPr>
              <a:t>Peak demand can increase </a:t>
            </a:r>
            <a:r>
              <a:rPr lang="en-US" sz="1600" dirty="0">
                <a:latin typeface="Century Gothic" panose="020B0502020202020204" pitchFamily="34" charset="0"/>
              </a:rPr>
              <a:t>(and should) for a deep decarbonized economy;</a:t>
            </a:r>
          </a:p>
          <a:p>
            <a:pPr marL="214313" indent="-214313">
              <a:buFont typeface="Wingdings" pitchFamily="2" charset="2"/>
              <a:buChar char="ü"/>
            </a:pPr>
            <a:endParaRPr lang="en-US" sz="1600" dirty="0">
              <a:latin typeface="Century Gothic" panose="020B0502020202020204" pitchFamily="34" charset="0"/>
            </a:endParaRPr>
          </a:p>
          <a:p>
            <a:pPr marL="214313" indent="-214313">
              <a:buFont typeface="Wingdings" pitchFamily="2" charset="2"/>
              <a:buChar char="ü"/>
            </a:pPr>
            <a:r>
              <a:rPr lang="en-US" sz="1600" dirty="0">
                <a:latin typeface="Century Gothic" panose="020B0502020202020204" pitchFamily="34" charset="0"/>
              </a:rPr>
              <a:t>Inertia in the system </a:t>
            </a:r>
            <a:r>
              <a:rPr lang="en-US" sz="1600" b="1" dirty="0">
                <a:latin typeface="Century Gothic" panose="020B0502020202020204" pitchFamily="34" charset="0"/>
              </a:rPr>
              <a:t>can be provided by other assets (including wind and solar)</a:t>
            </a:r>
            <a:r>
              <a:rPr lang="en-US" sz="1600" dirty="0">
                <a:latin typeface="Century Gothic" panose="020B0502020202020204" pitchFamily="34" charset="0"/>
              </a:rPr>
              <a:t> rather than just by thermal generation;</a:t>
            </a:r>
          </a:p>
          <a:p>
            <a:pPr marL="214313" indent="-214313">
              <a:buFont typeface="Wingdings" pitchFamily="2" charset="2"/>
              <a:buChar char="ü"/>
            </a:pPr>
            <a:endParaRPr lang="en-US" sz="1600" dirty="0">
              <a:latin typeface="Century Gothic" panose="020B0502020202020204" pitchFamily="34" charset="0"/>
            </a:endParaRPr>
          </a:p>
          <a:p>
            <a:pPr marL="214313" indent="-214313">
              <a:buFont typeface="Wingdings" pitchFamily="2" charset="2"/>
              <a:buChar char="ü"/>
            </a:pPr>
            <a:r>
              <a:rPr lang="en-US" sz="1600" dirty="0">
                <a:latin typeface="Century Gothic" panose="020B0502020202020204" pitchFamily="34" charset="0"/>
              </a:rPr>
              <a:t>Reduction in energy use can be substantial and changes the amount necessary for the economy;</a:t>
            </a:r>
          </a:p>
          <a:p>
            <a:pPr marL="214313" indent="-214313">
              <a:buFont typeface="Wingdings" pitchFamily="2" charset="2"/>
              <a:buChar char="ü"/>
            </a:pPr>
            <a:endParaRPr lang="en-US" sz="1600" dirty="0">
              <a:latin typeface="Century Gothic" panose="020B0502020202020204" pitchFamily="34" charset="0"/>
            </a:endParaRPr>
          </a:p>
          <a:p>
            <a:pPr marL="214313" indent="-214313">
              <a:buFont typeface="Wingdings" pitchFamily="2" charset="2"/>
              <a:buChar char="ü"/>
            </a:pPr>
            <a:r>
              <a:rPr lang="en-US" sz="1600" dirty="0">
                <a:latin typeface="Century Gothic" panose="020B0502020202020204" pitchFamily="34" charset="0"/>
              </a:rPr>
              <a:t>Nuclear, geothermal, wind, solar, storage and other assets </a:t>
            </a:r>
            <a:r>
              <a:rPr lang="en-US" sz="1600" b="1" dirty="0">
                <a:latin typeface="Century Gothic" panose="020B0502020202020204" pitchFamily="34" charset="0"/>
              </a:rPr>
              <a:t>are all completely fine working together</a:t>
            </a:r>
            <a:r>
              <a:rPr lang="en-US" sz="1600" dirty="0">
                <a:latin typeface="Century Gothic" panose="020B0502020202020204" pitchFamily="34" charset="0"/>
              </a:rPr>
              <a:t>, given correct incentives;</a:t>
            </a:r>
          </a:p>
          <a:p>
            <a:pPr marL="214313" indent="-214313">
              <a:buFont typeface="Wingdings" pitchFamily="2" charset="2"/>
              <a:buChar char="ü"/>
            </a:pPr>
            <a:endParaRPr lang="en-US" sz="1600" dirty="0">
              <a:latin typeface="Century Gothic" panose="020B0502020202020204" pitchFamily="34" charset="0"/>
            </a:endParaRPr>
          </a:p>
          <a:p>
            <a:pPr marL="214313" indent="-214313">
              <a:buFont typeface="Wingdings" pitchFamily="2" charset="2"/>
              <a:buChar char="ü"/>
            </a:pPr>
            <a:r>
              <a:rPr lang="en-US" sz="1600" dirty="0">
                <a:latin typeface="Century Gothic" panose="020B0502020202020204" pitchFamily="34" charset="0"/>
              </a:rPr>
              <a:t>Variable renewables are not “fuel savers”, </a:t>
            </a:r>
            <a:r>
              <a:rPr lang="en-US" sz="1600" b="1" dirty="0">
                <a:latin typeface="Century Gothic" panose="020B0502020202020204" pitchFamily="34" charset="0"/>
              </a:rPr>
              <a:t>but deployed properly can become integral energy producers </a:t>
            </a:r>
            <a:r>
              <a:rPr lang="en-US" sz="1600" dirty="0">
                <a:latin typeface="Century Gothic" panose="020B0502020202020204" pitchFamily="34" charset="0"/>
              </a:rPr>
              <a:t>providing the </a:t>
            </a:r>
            <a:r>
              <a:rPr lang="en-US" sz="1600" b="1" dirty="0">
                <a:latin typeface="Century Gothic" panose="020B0502020202020204" pitchFamily="34" charset="0"/>
              </a:rPr>
              <a:t>full range of services </a:t>
            </a:r>
            <a:r>
              <a:rPr lang="en-US" sz="1600" dirty="0">
                <a:latin typeface="Century Gothic" panose="020B0502020202020204" pitchFamily="34" charset="0"/>
              </a:rPr>
              <a:t>required for electricity markets (reserves, ancillary services, capacity).</a:t>
            </a:r>
          </a:p>
        </p:txBody>
      </p:sp>
    </p:spTree>
    <p:extLst>
      <p:ext uri="{BB962C8B-B14F-4D97-AF65-F5344CB8AC3E}">
        <p14:creationId xmlns:p14="http://schemas.microsoft.com/office/powerpoint/2010/main" val="257078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ate pages V2.jpg">
            <a:extLst>
              <a:ext uri="{FF2B5EF4-FFF2-40B4-BE49-F238E27FC236}">
                <a16:creationId xmlns:a16="http://schemas.microsoft.com/office/drawing/2014/main" id="{54A9A986-4DDB-2A43-A49E-E53BD339E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5965" y="1987755"/>
            <a:ext cx="9138035" cy="784830"/>
          </a:xfrm>
          <a:prstGeom prst="rect">
            <a:avLst/>
          </a:prstGeom>
          <a:noFill/>
        </p:spPr>
        <p:txBody>
          <a:bodyPr wrap="square" rtlCol="0">
            <a:spAutoFit/>
          </a:bodyPr>
          <a:lstStyle/>
          <a:p>
            <a:pPr algn="ctr"/>
            <a:r>
              <a:rPr lang="en-US" sz="4500" b="1" dirty="0">
                <a:solidFill>
                  <a:srgbClr val="7030A0"/>
                </a:solidFill>
                <a:latin typeface="Century Gothic" charset="0"/>
                <a:ea typeface="Century Gothic" charset="0"/>
                <a:cs typeface="Century Gothic" charset="0"/>
              </a:rPr>
              <a:t>How Does Weather Work?</a:t>
            </a:r>
            <a:endParaRPr lang="en-US" sz="3300" i="1" dirty="0">
              <a:solidFill>
                <a:srgbClr val="7030A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570980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mplate pages V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499"/>
            <a:ext cx="9144000" cy="6858000"/>
          </a:xfrm>
          <a:prstGeom prst="rect">
            <a:avLst/>
          </a:prstGeom>
        </p:spPr>
      </p:pic>
      <p:sp>
        <p:nvSpPr>
          <p:cNvPr id="8" name="TextBox 7"/>
          <p:cNvSpPr txBox="1"/>
          <p:nvPr/>
        </p:nvSpPr>
        <p:spPr>
          <a:xfrm>
            <a:off x="1143000" y="1"/>
            <a:ext cx="6858000" cy="4039567"/>
          </a:xfrm>
          <a:prstGeom prst="rect">
            <a:avLst/>
          </a:prstGeom>
          <a:noFill/>
        </p:spPr>
        <p:txBody>
          <a:bodyPr wrap="square" rtlCol="0">
            <a:spAutoFit/>
          </a:bodyPr>
          <a:lstStyle/>
          <a:p>
            <a:pPr algn="ctr"/>
            <a:endParaRPr lang="en-US" sz="900" b="1" dirty="0">
              <a:solidFill>
                <a:schemeClr val="accent2"/>
              </a:solidFill>
              <a:latin typeface="Century Gothic" charset="0"/>
              <a:ea typeface="Century Gothic" charset="0"/>
              <a:cs typeface="Century Gothic" charset="0"/>
            </a:endParaRPr>
          </a:p>
          <a:p>
            <a:pPr algn="ctr"/>
            <a:r>
              <a:rPr lang="en-US" sz="4500" b="1" dirty="0">
                <a:solidFill>
                  <a:schemeClr val="bg1"/>
                </a:solidFill>
                <a:latin typeface="Century Gothic" charset="0"/>
                <a:ea typeface="Century Gothic" charset="0"/>
                <a:cs typeface="Century Gothic" charset="0"/>
              </a:rPr>
              <a:t>Thank You</a:t>
            </a:r>
          </a:p>
          <a:p>
            <a:pPr algn="ctr"/>
            <a:endParaRPr lang="en-US" sz="3000" b="1" dirty="0">
              <a:solidFill>
                <a:schemeClr val="bg1"/>
              </a:solidFill>
              <a:latin typeface="Century Gothic" charset="0"/>
              <a:ea typeface="Century Gothic" charset="0"/>
              <a:cs typeface="Century Gothic" charset="0"/>
            </a:endParaRPr>
          </a:p>
          <a:p>
            <a:pPr algn="ctr"/>
            <a:endParaRPr lang="en-US" sz="3000" b="1" dirty="0">
              <a:solidFill>
                <a:schemeClr val="bg1"/>
              </a:solidFill>
              <a:latin typeface="Century Gothic" charset="0"/>
              <a:ea typeface="Century Gothic" charset="0"/>
              <a:cs typeface="Century Gothic" charset="0"/>
            </a:endParaRPr>
          </a:p>
          <a:p>
            <a:pPr algn="ctr"/>
            <a:endParaRPr lang="en-US" sz="3000" b="1" dirty="0">
              <a:solidFill>
                <a:schemeClr val="bg1"/>
              </a:solidFill>
              <a:latin typeface="Century Gothic" charset="0"/>
              <a:ea typeface="Century Gothic" charset="0"/>
              <a:cs typeface="Century Gothic" charset="0"/>
            </a:endParaRPr>
          </a:p>
          <a:p>
            <a:pPr algn="ctr"/>
            <a:r>
              <a:rPr lang="en-US" dirty="0">
                <a:solidFill>
                  <a:schemeClr val="bg1"/>
                </a:solidFill>
                <a:latin typeface="Century Gothic" charset="0"/>
                <a:ea typeface="Century Gothic" charset="0"/>
                <a:cs typeface="Century Gothic" charset="0"/>
              </a:rPr>
              <a:t>Dr Christopher T M Clack</a:t>
            </a:r>
          </a:p>
          <a:p>
            <a:pPr algn="ctr"/>
            <a:r>
              <a:rPr lang="en-US" sz="1650" i="1" dirty="0">
                <a:solidFill>
                  <a:schemeClr val="bg1"/>
                </a:solidFill>
                <a:latin typeface="Century Gothic" charset="0"/>
                <a:ea typeface="Century Gothic" charset="0"/>
                <a:cs typeface="Century Gothic" charset="0"/>
              </a:rPr>
              <a:t>CEO Vibrant Clean Energy, LLC</a:t>
            </a:r>
          </a:p>
          <a:p>
            <a:pPr algn="ctr"/>
            <a:endParaRPr lang="en-US" dirty="0">
              <a:solidFill>
                <a:schemeClr val="bg1"/>
              </a:solidFill>
              <a:latin typeface="Century Gothic" charset="0"/>
              <a:ea typeface="Century Gothic" charset="0"/>
              <a:cs typeface="Century Gothic" charset="0"/>
            </a:endParaRPr>
          </a:p>
          <a:p>
            <a:pPr algn="ctr"/>
            <a:r>
              <a:rPr lang="en-US" sz="1500" dirty="0">
                <a:solidFill>
                  <a:schemeClr val="bg1"/>
                </a:solidFill>
                <a:latin typeface="Century Gothic" charset="0"/>
                <a:ea typeface="Century Gothic" charset="0"/>
                <a:cs typeface="Century Gothic" charset="0"/>
              </a:rPr>
              <a:t>Telephone: +1-720-668-6873</a:t>
            </a:r>
          </a:p>
          <a:p>
            <a:pPr algn="ctr"/>
            <a:r>
              <a:rPr lang="en-US" sz="1500" dirty="0">
                <a:solidFill>
                  <a:schemeClr val="bg1"/>
                </a:solidFill>
                <a:latin typeface="Century Gothic" charset="0"/>
                <a:ea typeface="Century Gothic" charset="0"/>
                <a:cs typeface="Century Gothic" charset="0"/>
              </a:rPr>
              <a:t>E-mail: </a:t>
            </a:r>
            <a:r>
              <a:rPr lang="en-US" sz="1500" dirty="0" err="1">
                <a:solidFill>
                  <a:schemeClr val="bg1"/>
                </a:solidFill>
                <a:latin typeface="Century Gothic" charset="0"/>
                <a:ea typeface="Century Gothic" charset="0"/>
                <a:cs typeface="Century Gothic" charset="0"/>
              </a:rPr>
              <a:t>christopher@vibrantcleanenergy.com</a:t>
            </a:r>
            <a:endParaRPr lang="en-US" sz="1500" dirty="0">
              <a:solidFill>
                <a:schemeClr val="bg1"/>
              </a:solidFill>
              <a:latin typeface="Century Gothic" charset="0"/>
              <a:ea typeface="Century Gothic" charset="0"/>
              <a:cs typeface="Century Gothic" charset="0"/>
            </a:endParaRPr>
          </a:p>
          <a:p>
            <a:pPr algn="ctr"/>
            <a:r>
              <a:rPr lang="en-US" sz="1500" dirty="0">
                <a:solidFill>
                  <a:schemeClr val="bg1"/>
                </a:solidFill>
                <a:latin typeface="Century Gothic" charset="0"/>
                <a:ea typeface="Century Gothic" charset="0"/>
                <a:cs typeface="Century Gothic" charset="0"/>
              </a:rPr>
              <a:t>Website: </a:t>
            </a:r>
            <a:r>
              <a:rPr lang="en-US" sz="1500" dirty="0" err="1">
                <a:solidFill>
                  <a:schemeClr val="bg1"/>
                </a:solidFill>
                <a:latin typeface="Century Gothic" charset="0"/>
                <a:ea typeface="Century Gothic" charset="0"/>
                <a:cs typeface="Century Gothic" charset="0"/>
              </a:rPr>
              <a:t>VibrantCleanEnergy.com</a:t>
            </a:r>
            <a:endParaRPr lang="en-US" sz="1500" dirty="0">
              <a:solidFill>
                <a:schemeClr val="bg1"/>
              </a:solidFill>
              <a:latin typeface="Century Gothic" charset="0"/>
              <a:ea typeface="Century Gothic" charset="0"/>
              <a:cs typeface="Century Gothic" charset="0"/>
            </a:endParaRPr>
          </a:p>
          <a:p>
            <a:pPr algn="ctr"/>
            <a:r>
              <a:rPr lang="en-US" sz="1500" dirty="0">
                <a:solidFill>
                  <a:schemeClr val="bg1"/>
                </a:solidFill>
                <a:latin typeface="Century Gothic" charset="0"/>
                <a:ea typeface="Century Gothic" charset="0"/>
                <a:cs typeface="Century Gothic" charset="0"/>
              </a:rPr>
              <a:t>Twitter: @Clacky007</a:t>
            </a:r>
          </a:p>
        </p:txBody>
      </p:sp>
    </p:spTree>
    <p:extLst>
      <p:ext uri="{BB962C8B-B14F-4D97-AF65-F5344CB8AC3E}">
        <p14:creationId xmlns:p14="http://schemas.microsoft.com/office/powerpoint/2010/main" val="841876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ate pages V2.jpg">
            <a:extLst>
              <a:ext uri="{FF2B5EF4-FFF2-40B4-BE49-F238E27FC236}">
                <a16:creationId xmlns:a16="http://schemas.microsoft.com/office/drawing/2014/main" id="{54A9A986-4DDB-2A43-A49E-E53BD339E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4" name="TextBox 3">
            <a:extLst>
              <a:ext uri="{FF2B5EF4-FFF2-40B4-BE49-F238E27FC236}">
                <a16:creationId xmlns:a16="http://schemas.microsoft.com/office/drawing/2014/main" id="{87DF22D5-2A69-E945-A5A8-6CE760A74C23}"/>
              </a:ext>
            </a:extLst>
          </p:cNvPr>
          <p:cNvSpPr txBox="1"/>
          <p:nvPr/>
        </p:nvSpPr>
        <p:spPr>
          <a:xfrm>
            <a:off x="-1" y="0"/>
            <a:ext cx="9138035"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Global Heat Transfer Drives Wind &amp; Solar Constantly</a:t>
            </a:r>
          </a:p>
        </p:txBody>
      </p:sp>
      <p:pic>
        <p:nvPicPr>
          <p:cNvPr id="6" name="Picture 5">
            <a:extLst>
              <a:ext uri="{FF2B5EF4-FFF2-40B4-BE49-F238E27FC236}">
                <a16:creationId xmlns:a16="http://schemas.microsoft.com/office/drawing/2014/main" id="{18F4C353-074D-2448-8656-A590DAE8C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179" y="561538"/>
            <a:ext cx="4572000" cy="3870101"/>
          </a:xfrm>
          <a:prstGeom prst="rect">
            <a:avLst/>
          </a:prstGeom>
          <a:ln w="25400">
            <a:solidFill>
              <a:schemeClr val="tx1"/>
            </a:solidFill>
          </a:ln>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71A2000B-DB0A-D940-A59D-BE556EBF7AFA}"/>
              </a:ext>
            </a:extLst>
          </p:cNvPr>
          <p:cNvSpPr txBox="1"/>
          <p:nvPr/>
        </p:nvSpPr>
        <p:spPr>
          <a:xfrm>
            <a:off x="5327130" y="603762"/>
            <a:ext cx="3518954" cy="3785652"/>
          </a:xfrm>
          <a:prstGeom prst="rect">
            <a:avLst/>
          </a:prstGeom>
          <a:noFill/>
        </p:spPr>
        <p:txBody>
          <a:bodyPr wrap="square" rtlCol="0">
            <a:spAutoFit/>
          </a:bodyPr>
          <a:lstStyle/>
          <a:p>
            <a:pPr algn="ctr"/>
            <a:r>
              <a:rPr lang="en-US" sz="2000" dirty="0">
                <a:latin typeface="Century Gothic" charset="0"/>
                <a:ea typeface="Century Gothic" charset="0"/>
                <a:cs typeface="Century Gothic" charset="0"/>
              </a:rPr>
              <a:t>This global heat engine runs </a:t>
            </a:r>
            <a:r>
              <a:rPr lang="en-US" sz="2000" b="1" dirty="0">
                <a:latin typeface="Century Gothic" charset="0"/>
                <a:ea typeface="Century Gothic" charset="0"/>
                <a:cs typeface="Century Gothic" charset="0"/>
              </a:rPr>
              <a:t>constantly</a:t>
            </a:r>
            <a:r>
              <a:rPr lang="en-US" sz="2000" dirty="0">
                <a:latin typeface="Century Gothic" charset="0"/>
                <a:ea typeface="Century Gothic" charset="0"/>
                <a:cs typeface="Century Gothic" charset="0"/>
              </a:rPr>
              <a:t> driving wind and cloud patterns.</a:t>
            </a:r>
          </a:p>
          <a:p>
            <a:pPr algn="ctr"/>
            <a:endParaRPr lang="en-US" sz="2000" dirty="0">
              <a:latin typeface="Century Gothic" charset="0"/>
              <a:ea typeface="Century Gothic" charset="0"/>
              <a:cs typeface="Century Gothic" charset="0"/>
            </a:endParaRPr>
          </a:p>
          <a:p>
            <a:pPr algn="ctr"/>
            <a:r>
              <a:rPr lang="en-US" sz="2000" dirty="0">
                <a:latin typeface="Century Gothic" charset="0"/>
                <a:ea typeface="Century Gothic" charset="0"/>
                <a:cs typeface="Century Gothic" charset="0"/>
              </a:rPr>
              <a:t>Processes </a:t>
            </a:r>
            <a:r>
              <a:rPr lang="en-US" sz="2000" b="1" i="1" dirty="0">
                <a:latin typeface="Century Gothic" charset="0"/>
                <a:ea typeface="Century Gothic" charset="0"/>
                <a:cs typeface="Century Gothic" charset="0"/>
              </a:rPr>
              <a:t>are well understood</a:t>
            </a:r>
            <a:r>
              <a:rPr lang="en-US" sz="2000" dirty="0">
                <a:latin typeface="Century Gothic" charset="0"/>
                <a:ea typeface="Century Gothic" charset="0"/>
                <a:cs typeface="Century Gothic" charset="0"/>
              </a:rPr>
              <a:t>.</a:t>
            </a:r>
          </a:p>
          <a:p>
            <a:pPr algn="ctr"/>
            <a:endParaRPr lang="en-US" sz="2000" dirty="0">
              <a:latin typeface="Century Gothic" charset="0"/>
              <a:ea typeface="Century Gothic" charset="0"/>
              <a:cs typeface="Century Gothic" charset="0"/>
            </a:endParaRPr>
          </a:p>
          <a:p>
            <a:pPr algn="ctr"/>
            <a:r>
              <a:rPr lang="en-US" sz="2000" b="1" i="1" dirty="0">
                <a:latin typeface="Century Gothic" charset="0"/>
                <a:ea typeface="Century Gothic" charset="0"/>
                <a:cs typeface="Century Gothic" charset="0"/>
              </a:rPr>
              <a:t>Driven By Solar Irradiance </a:t>
            </a:r>
            <a:r>
              <a:rPr lang="en-US" sz="2000" dirty="0">
                <a:latin typeface="Century Gothic" charset="0"/>
                <a:ea typeface="Century Gothic" charset="0"/>
                <a:cs typeface="Century Gothic" charset="0"/>
              </a:rPr>
              <a:t>&amp; Earth-Sun Distance. </a:t>
            </a:r>
          </a:p>
          <a:p>
            <a:pPr algn="ctr"/>
            <a:endParaRPr lang="en-US" sz="2000" dirty="0">
              <a:latin typeface="Century Gothic" charset="0"/>
              <a:ea typeface="Century Gothic" charset="0"/>
              <a:cs typeface="Century Gothic" charset="0"/>
            </a:endParaRPr>
          </a:p>
          <a:p>
            <a:pPr algn="ctr"/>
            <a:r>
              <a:rPr lang="en-US" sz="2000" dirty="0">
                <a:latin typeface="Century Gothic" charset="0"/>
                <a:ea typeface="Century Gothic" charset="0"/>
                <a:cs typeface="Century Gothic" charset="0"/>
              </a:rPr>
              <a:t>Therefore “variability” is a </a:t>
            </a:r>
            <a:r>
              <a:rPr lang="en-US" sz="2000" b="1" dirty="0">
                <a:latin typeface="Century Gothic" charset="0"/>
                <a:ea typeface="Century Gothic" charset="0"/>
                <a:cs typeface="Century Gothic" charset="0"/>
              </a:rPr>
              <a:t>local effect</a:t>
            </a:r>
            <a:r>
              <a:rPr lang="en-US" sz="2000" dirty="0">
                <a:latin typeface="Century Gothic" charset="0"/>
                <a:ea typeface="Century Gothic" charset="0"/>
                <a:cs typeface="Century Gothic" charset="0"/>
              </a:rPr>
              <a:t>.</a:t>
            </a:r>
          </a:p>
        </p:txBody>
      </p:sp>
      <p:sp>
        <p:nvSpPr>
          <p:cNvPr id="8" name="TextBox 7">
            <a:extLst>
              <a:ext uri="{FF2B5EF4-FFF2-40B4-BE49-F238E27FC236}">
                <a16:creationId xmlns:a16="http://schemas.microsoft.com/office/drawing/2014/main" id="{BC9524ED-6D89-B247-86EC-5DE214C47C46}"/>
              </a:ext>
            </a:extLst>
          </p:cNvPr>
          <p:cNvSpPr txBox="1"/>
          <p:nvPr/>
        </p:nvSpPr>
        <p:spPr>
          <a:xfrm>
            <a:off x="287860" y="4519267"/>
            <a:ext cx="4922638" cy="215444"/>
          </a:xfrm>
          <a:prstGeom prst="rect">
            <a:avLst/>
          </a:prstGeom>
          <a:noFill/>
        </p:spPr>
        <p:txBody>
          <a:bodyPr wrap="square" rtlCol="0">
            <a:spAutoFit/>
          </a:bodyPr>
          <a:lstStyle/>
          <a:p>
            <a:pPr algn="ctr"/>
            <a:r>
              <a:rPr lang="en-US" sz="800" dirty="0">
                <a:latin typeface="Century Gothic" charset="0"/>
                <a:ea typeface="Century Gothic" charset="0"/>
                <a:cs typeface="Century Gothic" charset="0"/>
              </a:rPr>
              <a:t>Image Credit: Figure 7.5 in </a:t>
            </a:r>
            <a:r>
              <a:rPr lang="en-US" sz="800" i="1" dirty="0">
                <a:latin typeface="Century Gothic" charset="0"/>
                <a:ea typeface="Century Gothic" charset="0"/>
                <a:cs typeface="Century Gothic" charset="0"/>
              </a:rPr>
              <a:t>The Atmosphere, 8th edition</a:t>
            </a:r>
            <a:r>
              <a:rPr lang="en-US" sz="800" dirty="0">
                <a:latin typeface="Century Gothic" charset="0"/>
                <a:ea typeface="Century Gothic" charset="0"/>
                <a:cs typeface="Century Gothic" charset="0"/>
              </a:rPr>
              <a:t>, </a:t>
            </a:r>
            <a:r>
              <a:rPr lang="en-US" sz="800" dirty="0" err="1">
                <a:latin typeface="Century Gothic" charset="0"/>
                <a:ea typeface="Century Gothic" charset="0"/>
                <a:cs typeface="Century Gothic" charset="0"/>
              </a:rPr>
              <a:t>Lutgens</a:t>
            </a:r>
            <a:r>
              <a:rPr lang="en-US" sz="800" dirty="0">
                <a:latin typeface="Century Gothic" charset="0"/>
                <a:ea typeface="Century Gothic" charset="0"/>
                <a:cs typeface="Century Gothic" charset="0"/>
              </a:rPr>
              <a:t> and </a:t>
            </a:r>
            <a:r>
              <a:rPr lang="en-US" sz="800" dirty="0" err="1">
                <a:latin typeface="Century Gothic" charset="0"/>
                <a:ea typeface="Century Gothic" charset="0"/>
                <a:cs typeface="Century Gothic" charset="0"/>
              </a:rPr>
              <a:t>Tarbuck</a:t>
            </a:r>
            <a:r>
              <a:rPr lang="en-US" sz="800" dirty="0">
                <a:latin typeface="Century Gothic" charset="0"/>
                <a:ea typeface="Century Gothic" charset="0"/>
                <a:cs typeface="Century Gothic" charset="0"/>
              </a:rPr>
              <a:t>, 8th edition, 2001</a:t>
            </a:r>
          </a:p>
        </p:txBody>
      </p:sp>
    </p:spTree>
    <p:extLst>
      <p:ext uri="{BB962C8B-B14F-4D97-AF65-F5344CB8AC3E}">
        <p14:creationId xmlns:p14="http://schemas.microsoft.com/office/powerpoint/2010/main" val="869437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Variability Of Wind &amp; Solar Shrinks With Larger Areas</a:t>
            </a:r>
          </a:p>
        </p:txBody>
      </p:sp>
      <p:grpSp>
        <p:nvGrpSpPr>
          <p:cNvPr id="5" name="Group 4">
            <a:extLst>
              <a:ext uri="{FF2B5EF4-FFF2-40B4-BE49-F238E27FC236}">
                <a16:creationId xmlns:a16="http://schemas.microsoft.com/office/drawing/2014/main" id="{06387010-8E8B-8C4F-9674-21354894BF0B}"/>
              </a:ext>
            </a:extLst>
          </p:cNvPr>
          <p:cNvGrpSpPr>
            <a:grpSpLocks noChangeAspect="1"/>
          </p:cNvGrpSpPr>
          <p:nvPr/>
        </p:nvGrpSpPr>
        <p:grpSpPr>
          <a:xfrm>
            <a:off x="1140017" y="525275"/>
            <a:ext cx="6858000" cy="3829214"/>
            <a:chOff x="11152" y="664100"/>
            <a:chExt cx="7781111" cy="4149924"/>
          </a:xfrm>
          <a:effectLst>
            <a:outerShdw blurRad="63500" sx="102000" sy="102000" algn="ctr" rotWithShape="0">
              <a:prstClr val="black">
                <a:alpha val="40000"/>
              </a:prstClr>
            </a:outerShdw>
          </a:effectLst>
        </p:grpSpPr>
        <p:pic>
          <p:nvPicPr>
            <p:cNvPr id="7" name="Picture 6">
              <a:extLst>
                <a:ext uri="{FF2B5EF4-FFF2-40B4-BE49-F238E27FC236}">
                  <a16:creationId xmlns:a16="http://schemas.microsoft.com/office/drawing/2014/main" id="{82BD52C7-5BD8-E94B-AA34-24437BE89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 y="664100"/>
              <a:ext cx="7781111" cy="4149924"/>
            </a:xfrm>
            <a:prstGeom prst="rect">
              <a:avLst/>
            </a:prstGeom>
            <a:ln w="25400">
              <a:solidFill>
                <a:schemeClr val="tx1"/>
              </a:solidFill>
            </a:ln>
          </p:spPr>
        </p:pic>
        <p:cxnSp>
          <p:nvCxnSpPr>
            <p:cNvPr id="8" name="Straight Arrow Connector 7">
              <a:extLst>
                <a:ext uri="{FF2B5EF4-FFF2-40B4-BE49-F238E27FC236}">
                  <a16:creationId xmlns:a16="http://schemas.microsoft.com/office/drawing/2014/main" id="{95DD0B68-6DBB-FC45-AECA-DE44B35003C6}"/>
                </a:ext>
              </a:extLst>
            </p:cNvPr>
            <p:cNvCxnSpPr>
              <a:cxnSpLocks/>
            </p:cNvCxnSpPr>
            <p:nvPr/>
          </p:nvCxnSpPr>
          <p:spPr>
            <a:xfrm flipV="1">
              <a:off x="3289624" y="2941064"/>
              <a:ext cx="0" cy="743238"/>
            </a:xfrm>
            <a:prstGeom prst="straightConnector1">
              <a:avLst/>
            </a:prstGeom>
            <a:ln w="50800" cmpd="sng">
              <a:solidFill>
                <a:schemeClr val="tx1"/>
              </a:solidFill>
              <a:round/>
              <a:tailEnd type="stealth" w="lg" len="lg"/>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43CEE5B-969B-5C49-B4DE-78A0F7A76126}"/>
                </a:ext>
              </a:extLst>
            </p:cNvPr>
            <p:cNvSpPr txBox="1"/>
            <p:nvPr/>
          </p:nvSpPr>
          <p:spPr>
            <a:xfrm>
              <a:off x="2733067" y="3694212"/>
              <a:ext cx="1113114" cy="366909"/>
            </a:xfrm>
            <a:prstGeom prst="rect">
              <a:avLst/>
            </a:prstGeom>
            <a:solidFill>
              <a:schemeClr val="tx1">
                <a:alpha val="80000"/>
              </a:schemeClr>
            </a:solidFill>
            <a:ln w="25400">
              <a:solidFill>
                <a:schemeClr val="tx1"/>
              </a:solidFill>
            </a:ln>
          </p:spPr>
          <p:txBody>
            <a:bodyPr wrap="square" rtlCol="0">
              <a:spAutoFit/>
            </a:bodyPr>
            <a:lstStyle/>
            <a:p>
              <a:pPr algn="ctr"/>
              <a:r>
                <a:rPr lang="en-US" sz="1600" dirty="0">
                  <a:solidFill>
                    <a:schemeClr val="bg1"/>
                  </a:solidFill>
                  <a:latin typeface="Century Gothic" charset="0"/>
                  <a:ea typeface="Century Gothic" charset="0"/>
                  <a:cs typeface="Century Gothic" charset="0"/>
                </a:rPr>
                <a:t>Alberta</a:t>
              </a:r>
            </a:p>
          </p:txBody>
        </p:sp>
        <p:sp>
          <p:nvSpPr>
            <p:cNvPr id="11" name="TextBox 10">
              <a:extLst>
                <a:ext uri="{FF2B5EF4-FFF2-40B4-BE49-F238E27FC236}">
                  <a16:creationId xmlns:a16="http://schemas.microsoft.com/office/drawing/2014/main" id="{ADC427C2-6E30-D448-A6B1-6748AE5B50E7}"/>
                </a:ext>
              </a:extLst>
            </p:cNvPr>
            <p:cNvSpPr txBox="1"/>
            <p:nvPr/>
          </p:nvSpPr>
          <p:spPr>
            <a:xfrm>
              <a:off x="4327698" y="1719239"/>
              <a:ext cx="1236877" cy="343977"/>
            </a:xfrm>
            <a:prstGeom prst="rect">
              <a:avLst/>
            </a:prstGeom>
            <a:solidFill>
              <a:schemeClr val="tx1">
                <a:alpha val="80000"/>
              </a:schemeClr>
            </a:solidFill>
            <a:ln w="25400">
              <a:solidFill>
                <a:schemeClr val="tx1"/>
              </a:solidFill>
            </a:ln>
          </p:spPr>
          <p:txBody>
            <a:bodyPr wrap="square" rtlCol="0">
              <a:spAutoFit/>
            </a:bodyPr>
            <a:lstStyle/>
            <a:p>
              <a:pPr algn="ctr"/>
              <a:r>
                <a:rPr lang="en-US" sz="1600" dirty="0">
                  <a:solidFill>
                    <a:schemeClr val="bg1"/>
                  </a:solidFill>
                  <a:latin typeface="Century Gothic" charset="0"/>
                  <a:ea typeface="Century Gothic" charset="0"/>
                  <a:cs typeface="Century Gothic" charset="0"/>
                </a:rPr>
                <a:t>Canada</a:t>
              </a:r>
            </a:p>
          </p:txBody>
        </p:sp>
      </p:grpSp>
      <p:cxnSp>
        <p:nvCxnSpPr>
          <p:cNvPr id="14" name="Straight Arrow Connector 13">
            <a:extLst>
              <a:ext uri="{FF2B5EF4-FFF2-40B4-BE49-F238E27FC236}">
                <a16:creationId xmlns:a16="http://schemas.microsoft.com/office/drawing/2014/main" id="{38170E9D-CB7C-984A-B538-3A677FE35D02}"/>
              </a:ext>
            </a:extLst>
          </p:cNvPr>
          <p:cNvCxnSpPr>
            <a:cxnSpLocks/>
          </p:cNvCxnSpPr>
          <p:nvPr/>
        </p:nvCxnSpPr>
        <p:spPr>
          <a:xfrm>
            <a:off x="5489540" y="1834156"/>
            <a:ext cx="0" cy="685800"/>
          </a:xfrm>
          <a:prstGeom prst="straightConnector1">
            <a:avLst/>
          </a:prstGeom>
          <a:ln w="50800" cmpd="sng">
            <a:solidFill>
              <a:schemeClr val="tx1"/>
            </a:solidFill>
            <a:roun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8BEADAF-009B-A64E-A1F4-CFA595EDFD4F}"/>
              </a:ext>
            </a:extLst>
          </p:cNvPr>
          <p:cNvCxnSpPr>
            <a:cxnSpLocks/>
          </p:cNvCxnSpPr>
          <p:nvPr/>
        </p:nvCxnSpPr>
        <p:spPr>
          <a:xfrm flipV="1">
            <a:off x="2856068" y="2155357"/>
            <a:ext cx="0" cy="685800"/>
          </a:xfrm>
          <a:prstGeom prst="straightConnector1">
            <a:avLst/>
          </a:prstGeom>
          <a:ln w="50800" cmpd="sng">
            <a:solidFill>
              <a:schemeClr val="tx1"/>
            </a:solidFill>
            <a:round/>
            <a:tailEnd type="stealth" w="lg" len="lg"/>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379AA46-A85F-6942-A9F7-8CC34A7852B6}"/>
              </a:ext>
            </a:extLst>
          </p:cNvPr>
          <p:cNvSpPr txBox="1"/>
          <p:nvPr/>
        </p:nvSpPr>
        <p:spPr>
          <a:xfrm>
            <a:off x="2019445" y="2849962"/>
            <a:ext cx="1673246" cy="338554"/>
          </a:xfrm>
          <a:prstGeom prst="rect">
            <a:avLst/>
          </a:prstGeom>
          <a:solidFill>
            <a:schemeClr val="tx1">
              <a:alpha val="80000"/>
            </a:schemeClr>
          </a:solidFill>
          <a:ln w="25400">
            <a:solidFill>
              <a:schemeClr val="tx1"/>
            </a:solidFill>
          </a:ln>
        </p:spPr>
        <p:txBody>
          <a:bodyPr wrap="square" rtlCol="0">
            <a:spAutoFit/>
          </a:bodyPr>
          <a:lstStyle/>
          <a:p>
            <a:pPr algn="ctr"/>
            <a:r>
              <a:rPr lang="en-US" sz="1600" dirty="0">
                <a:solidFill>
                  <a:schemeClr val="bg1"/>
                </a:solidFill>
                <a:latin typeface="Century Gothic" charset="0"/>
                <a:ea typeface="Century Gothic" charset="0"/>
                <a:cs typeface="Century Gothic" charset="0"/>
              </a:rPr>
              <a:t>New Brunswick</a:t>
            </a:r>
          </a:p>
        </p:txBody>
      </p:sp>
      <p:cxnSp>
        <p:nvCxnSpPr>
          <p:cNvPr id="19" name="Straight Connector 18">
            <a:extLst>
              <a:ext uri="{FF2B5EF4-FFF2-40B4-BE49-F238E27FC236}">
                <a16:creationId xmlns:a16="http://schemas.microsoft.com/office/drawing/2014/main" id="{EC2CD31F-5942-834D-8CF7-BD9C903A649D}"/>
              </a:ext>
            </a:extLst>
          </p:cNvPr>
          <p:cNvCxnSpPr/>
          <p:nvPr/>
        </p:nvCxnSpPr>
        <p:spPr>
          <a:xfrm>
            <a:off x="2368296" y="1353312"/>
            <a:ext cx="4133088" cy="2221992"/>
          </a:xfrm>
          <a:prstGeom prst="line">
            <a:avLst/>
          </a:prstGeom>
          <a:ln w="76200" cap="rnd">
            <a:solidFill>
              <a:srgbClr val="7030A0">
                <a:alpha val="50000"/>
              </a:srgbClr>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F12764B-70CA-3D49-BE0E-65CCDEE9BE9A}"/>
              </a:ext>
            </a:extLst>
          </p:cNvPr>
          <p:cNvSpPr txBox="1"/>
          <p:nvPr/>
        </p:nvSpPr>
        <p:spPr>
          <a:xfrm>
            <a:off x="1140017" y="4412485"/>
            <a:ext cx="6388674" cy="353943"/>
          </a:xfrm>
          <a:prstGeom prst="rect">
            <a:avLst/>
          </a:prstGeom>
          <a:noFill/>
        </p:spPr>
        <p:txBody>
          <a:bodyPr wrap="square" rtlCol="0">
            <a:spAutoFit/>
          </a:bodyPr>
          <a:lstStyle/>
          <a:p>
            <a:r>
              <a:rPr lang="en-US" sz="1700" dirty="0">
                <a:latin typeface="Century Gothic" panose="020B0502020202020204" pitchFamily="34" charset="0"/>
              </a:rPr>
              <a:t>Wind &amp; solar </a:t>
            </a:r>
            <a:r>
              <a:rPr lang="en-US" sz="1700" b="1" i="1" dirty="0">
                <a:latin typeface="Century Gothic" panose="020B0502020202020204" pitchFamily="34" charset="0"/>
              </a:rPr>
              <a:t>can back each other up </a:t>
            </a:r>
            <a:r>
              <a:rPr lang="en-US" sz="1700" dirty="0">
                <a:latin typeface="Century Gothic" panose="020B0502020202020204" pitchFamily="34" charset="0"/>
              </a:rPr>
              <a:t>using their nature</a:t>
            </a:r>
          </a:p>
        </p:txBody>
      </p:sp>
    </p:spTree>
    <p:extLst>
      <p:ext uri="{BB962C8B-B14F-4D97-AF65-F5344CB8AC3E}">
        <p14:creationId xmlns:p14="http://schemas.microsoft.com/office/powerpoint/2010/main" val="3620482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Wind &amp; Solar Are Created By Chaotic Not Random Processes</a:t>
            </a:r>
          </a:p>
        </p:txBody>
      </p:sp>
      <p:sp>
        <p:nvSpPr>
          <p:cNvPr id="20" name="TextBox 19">
            <a:extLst>
              <a:ext uri="{FF2B5EF4-FFF2-40B4-BE49-F238E27FC236}">
                <a16:creationId xmlns:a16="http://schemas.microsoft.com/office/drawing/2014/main" id="{1F12764B-70CA-3D49-BE0E-65CCDEE9BE9A}"/>
              </a:ext>
            </a:extLst>
          </p:cNvPr>
          <p:cNvSpPr txBox="1"/>
          <p:nvPr/>
        </p:nvSpPr>
        <p:spPr>
          <a:xfrm>
            <a:off x="0" y="461665"/>
            <a:ext cx="9138035" cy="353943"/>
          </a:xfrm>
          <a:prstGeom prst="rect">
            <a:avLst/>
          </a:prstGeom>
          <a:noFill/>
        </p:spPr>
        <p:txBody>
          <a:bodyPr wrap="square" rtlCol="0">
            <a:spAutoFit/>
          </a:bodyPr>
          <a:lstStyle/>
          <a:p>
            <a:pPr algn="ctr"/>
            <a:r>
              <a:rPr lang="en-US" sz="1700" i="1" dirty="0">
                <a:latin typeface="Century Gothic" panose="020B0502020202020204" pitchFamily="34" charset="0"/>
              </a:rPr>
              <a:t>Therefore, patterns emerge that can be taken advantage of!</a:t>
            </a:r>
          </a:p>
        </p:txBody>
      </p:sp>
      <p:pic>
        <p:nvPicPr>
          <p:cNvPr id="4" name="Picture 3">
            <a:extLst>
              <a:ext uri="{FF2B5EF4-FFF2-40B4-BE49-F238E27FC236}">
                <a16:creationId xmlns:a16="http://schemas.microsoft.com/office/drawing/2014/main" id="{BD7E3E40-FD11-4943-975A-AE13FF9B8958}"/>
              </a:ext>
            </a:extLst>
          </p:cNvPr>
          <p:cNvPicPr>
            <a:picLocks noChangeAspect="1"/>
          </p:cNvPicPr>
          <p:nvPr/>
        </p:nvPicPr>
        <p:blipFill>
          <a:blip r:embed="rId4"/>
          <a:stretch>
            <a:fillRect/>
          </a:stretch>
        </p:blipFill>
        <p:spPr>
          <a:xfrm>
            <a:off x="219554" y="967503"/>
            <a:ext cx="4114800" cy="2939143"/>
          </a:xfrm>
          <a:prstGeom prst="rect">
            <a:avLst/>
          </a:prstGeom>
          <a:ln w="25400">
            <a:solidFill>
              <a:schemeClr val="tx1"/>
            </a:solidFill>
          </a:ln>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515B8B91-A744-CF4C-BBCB-0F17AB13C68E}"/>
              </a:ext>
            </a:extLst>
          </p:cNvPr>
          <p:cNvPicPr>
            <a:picLocks noChangeAspect="1"/>
          </p:cNvPicPr>
          <p:nvPr/>
        </p:nvPicPr>
        <p:blipFill>
          <a:blip r:embed="rId5"/>
          <a:stretch>
            <a:fillRect/>
          </a:stretch>
        </p:blipFill>
        <p:spPr>
          <a:xfrm>
            <a:off x="4738427" y="967502"/>
            <a:ext cx="4114800" cy="2939143"/>
          </a:xfrm>
          <a:prstGeom prst="rect">
            <a:avLst/>
          </a:prstGeom>
          <a:ln w="25400">
            <a:solidFill>
              <a:schemeClr val="tx1"/>
            </a:solidFill>
          </a:ln>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5D6737B9-BB25-A042-A344-2FA9B2A06DA2}"/>
              </a:ext>
            </a:extLst>
          </p:cNvPr>
          <p:cNvSpPr txBox="1"/>
          <p:nvPr/>
        </p:nvSpPr>
        <p:spPr>
          <a:xfrm>
            <a:off x="5965" y="4085971"/>
            <a:ext cx="9138035" cy="353943"/>
          </a:xfrm>
          <a:prstGeom prst="rect">
            <a:avLst/>
          </a:prstGeom>
          <a:noFill/>
        </p:spPr>
        <p:txBody>
          <a:bodyPr wrap="square" rtlCol="0">
            <a:spAutoFit/>
          </a:bodyPr>
          <a:lstStyle/>
          <a:p>
            <a:pPr algn="ctr"/>
            <a:r>
              <a:rPr lang="en-US" sz="1700" i="1" dirty="0">
                <a:latin typeface="Century Gothic" panose="020B0502020202020204" pitchFamily="34" charset="0"/>
              </a:rPr>
              <a:t>Energy Density Accumulates At Predictable Times &amp; Sites Decorrelate Rapidly</a:t>
            </a:r>
          </a:p>
        </p:txBody>
      </p:sp>
      <p:cxnSp>
        <p:nvCxnSpPr>
          <p:cNvPr id="21" name="Straight Arrow Connector 20">
            <a:extLst>
              <a:ext uri="{FF2B5EF4-FFF2-40B4-BE49-F238E27FC236}">
                <a16:creationId xmlns:a16="http://schemas.microsoft.com/office/drawing/2014/main" id="{62150927-C517-4848-BD08-ED1B74530465}"/>
              </a:ext>
            </a:extLst>
          </p:cNvPr>
          <p:cNvCxnSpPr>
            <a:cxnSpLocks/>
          </p:cNvCxnSpPr>
          <p:nvPr/>
        </p:nvCxnSpPr>
        <p:spPr>
          <a:xfrm flipH="1">
            <a:off x="1923380" y="1508760"/>
            <a:ext cx="225460" cy="627148"/>
          </a:xfrm>
          <a:prstGeom prst="straightConnector1">
            <a:avLst/>
          </a:prstGeom>
          <a:ln w="38100" cmpd="sng">
            <a:solidFill>
              <a:schemeClr val="tx1"/>
            </a:solidFill>
            <a:roun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C013F2C-BEF9-864C-BDC8-1AB6401DE2B3}"/>
              </a:ext>
            </a:extLst>
          </p:cNvPr>
          <p:cNvCxnSpPr>
            <a:cxnSpLocks/>
          </p:cNvCxnSpPr>
          <p:nvPr/>
        </p:nvCxnSpPr>
        <p:spPr>
          <a:xfrm flipH="1">
            <a:off x="1664300" y="1755648"/>
            <a:ext cx="91348" cy="686584"/>
          </a:xfrm>
          <a:prstGeom prst="straightConnector1">
            <a:avLst/>
          </a:prstGeom>
          <a:ln w="38100" cmpd="sng">
            <a:solidFill>
              <a:schemeClr val="tx1"/>
            </a:solidFill>
            <a:roun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59747CB-8A63-004B-A188-75787C61BEA4}"/>
              </a:ext>
            </a:extLst>
          </p:cNvPr>
          <p:cNvCxnSpPr>
            <a:cxnSpLocks/>
          </p:cNvCxnSpPr>
          <p:nvPr/>
        </p:nvCxnSpPr>
        <p:spPr>
          <a:xfrm>
            <a:off x="1505804" y="1993392"/>
            <a:ext cx="0" cy="647744"/>
          </a:xfrm>
          <a:prstGeom prst="straightConnector1">
            <a:avLst/>
          </a:prstGeom>
          <a:ln w="38100" cmpd="sng">
            <a:solidFill>
              <a:schemeClr val="tx1"/>
            </a:solidFill>
            <a:roun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257780F-1651-B94A-A482-2E930BD1D631}"/>
              </a:ext>
            </a:extLst>
          </p:cNvPr>
          <p:cNvCxnSpPr>
            <a:cxnSpLocks/>
          </p:cNvCxnSpPr>
          <p:nvPr/>
        </p:nvCxnSpPr>
        <p:spPr>
          <a:xfrm>
            <a:off x="1161288" y="2066544"/>
            <a:ext cx="222596" cy="654580"/>
          </a:xfrm>
          <a:prstGeom prst="straightConnector1">
            <a:avLst/>
          </a:prstGeom>
          <a:ln w="38100" cmpd="sng">
            <a:solidFill>
              <a:schemeClr val="tx1"/>
            </a:solidFill>
            <a:round/>
            <a:tailEnd type="stealth" w="lg" len="lg"/>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DCFD30E0-4E81-9D4F-93A7-4916C1701A86}"/>
              </a:ext>
            </a:extLst>
          </p:cNvPr>
          <p:cNvSpPr txBox="1"/>
          <p:nvPr/>
        </p:nvSpPr>
        <p:spPr>
          <a:xfrm>
            <a:off x="1841084" y="1241023"/>
            <a:ext cx="633370" cy="338554"/>
          </a:xfrm>
          <a:prstGeom prst="rect">
            <a:avLst/>
          </a:prstGeom>
          <a:noFill/>
          <a:ln w="25400">
            <a:noFill/>
          </a:ln>
          <a:effectLst/>
        </p:spPr>
        <p:txBody>
          <a:bodyPr wrap="square" rtlCol="0">
            <a:spAutoFit/>
          </a:bodyPr>
          <a:lstStyle/>
          <a:p>
            <a:pPr algn="ctr"/>
            <a:r>
              <a:rPr lang="en-US" sz="1600" dirty="0">
                <a:latin typeface="Century Gothic" charset="0"/>
                <a:ea typeface="Century Gothic" charset="0"/>
                <a:cs typeface="Century Gothic" charset="0"/>
              </a:rPr>
              <a:t>24hr</a:t>
            </a:r>
          </a:p>
        </p:txBody>
      </p:sp>
      <p:sp>
        <p:nvSpPr>
          <p:cNvPr id="28" name="TextBox 27">
            <a:extLst>
              <a:ext uri="{FF2B5EF4-FFF2-40B4-BE49-F238E27FC236}">
                <a16:creationId xmlns:a16="http://schemas.microsoft.com/office/drawing/2014/main" id="{E32F26AD-7F5A-B449-8615-553C576AE15E}"/>
              </a:ext>
            </a:extLst>
          </p:cNvPr>
          <p:cNvSpPr txBox="1"/>
          <p:nvPr/>
        </p:nvSpPr>
        <p:spPr>
          <a:xfrm>
            <a:off x="1453988" y="1484863"/>
            <a:ext cx="633370" cy="338554"/>
          </a:xfrm>
          <a:prstGeom prst="rect">
            <a:avLst/>
          </a:prstGeom>
          <a:noFill/>
          <a:ln w="25400">
            <a:noFill/>
          </a:ln>
          <a:effectLst/>
        </p:spPr>
        <p:txBody>
          <a:bodyPr wrap="square" rtlCol="0">
            <a:spAutoFit/>
          </a:bodyPr>
          <a:lstStyle/>
          <a:p>
            <a:pPr algn="ctr"/>
            <a:r>
              <a:rPr lang="en-US" sz="1600" dirty="0">
                <a:latin typeface="Century Gothic" charset="0"/>
                <a:ea typeface="Century Gothic" charset="0"/>
                <a:cs typeface="Century Gothic" charset="0"/>
              </a:rPr>
              <a:t>12hr</a:t>
            </a:r>
          </a:p>
        </p:txBody>
      </p:sp>
      <p:sp>
        <p:nvSpPr>
          <p:cNvPr id="29" name="TextBox 28">
            <a:extLst>
              <a:ext uri="{FF2B5EF4-FFF2-40B4-BE49-F238E27FC236}">
                <a16:creationId xmlns:a16="http://schemas.microsoft.com/office/drawing/2014/main" id="{265B6CFE-D7F4-2B4A-8683-0B74F13D7F41}"/>
              </a:ext>
            </a:extLst>
          </p:cNvPr>
          <p:cNvSpPr txBox="1"/>
          <p:nvPr/>
        </p:nvSpPr>
        <p:spPr>
          <a:xfrm>
            <a:off x="1176620" y="1719559"/>
            <a:ext cx="633370" cy="338554"/>
          </a:xfrm>
          <a:prstGeom prst="rect">
            <a:avLst/>
          </a:prstGeom>
          <a:noFill/>
          <a:ln w="25400">
            <a:noFill/>
          </a:ln>
          <a:effectLst/>
        </p:spPr>
        <p:txBody>
          <a:bodyPr wrap="square" rtlCol="0">
            <a:spAutoFit/>
          </a:bodyPr>
          <a:lstStyle/>
          <a:p>
            <a:pPr algn="ctr"/>
            <a:r>
              <a:rPr lang="en-US" sz="1600" dirty="0">
                <a:latin typeface="Century Gothic" charset="0"/>
                <a:ea typeface="Century Gothic" charset="0"/>
                <a:cs typeface="Century Gothic" charset="0"/>
              </a:rPr>
              <a:t>8hr</a:t>
            </a:r>
          </a:p>
        </p:txBody>
      </p:sp>
      <p:sp>
        <p:nvSpPr>
          <p:cNvPr id="30" name="TextBox 29">
            <a:extLst>
              <a:ext uri="{FF2B5EF4-FFF2-40B4-BE49-F238E27FC236}">
                <a16:creationId xmlns:a16="http://schemas.microsoft.com/office/drawing/2014/main" id="{0F24F06C-D239-6F4C-A22F-60B3D81D8FD3}"/>
              </a:ext>
            </a:extLst>
          </p:cNvPr>
          <p:cNvSpPr txBox="1"/>
          <p:nvPr/>
        </p:nvSpPr>
        <p:spPr>
          <a:xfrm>
            <a:off x="771236" y="1798807"/>
            <a:ext cx="633370" cy="338554"/>
          </a:xfrm>
          <a:prstGeom prst="rect">
            <a:avLst/>
          </a:prstGeom>
          <a:noFill/>
          <a:ln w="25400">
            <a:noFill/>
          </a:ln>
          <a:effectLst/>
        </p:spPr>
        <p:txBody>
          <a:bodyPr wrap="square" rtlCol="0">
            <a:spAutoFit/>
          </a:bodyPr>
          <a:lstStyle/>
          <a:p>
            <a:pPr algn="ctr"/>
            <a:r>
              <a:rPr lang="en-US" sz="1600" dirty="0">
                <a:latin typeface="Century Gothic" charset="0"/>
                <a:ea typeface="Century Gothic" charset="0"/>
                <a:cs typeface="Century Gothic" charset="0"/>
              </a:rPr>
              <a:t>6hr</a:t>
            </a:r>
          </a:p>
        </p:txBody>
      </p:sp>
      <p:cxnSp>
        <p:nvCxnSpPr>
          <p:cNvPr id="31" name="Straight Arrow Connector 30">
            <a:extLst>
              <a:ext uri="{FF2B5EF4-FFF2-40B4-BE49-F238E27FC236}">
                <a16:creationId xmlns:a16="http://schemas.microsoft.com/office/drawing/2014/main" id="{5B2DAC4D-D836-E042-9098-2E237292FF26}"/>
              </a:ext>
            </a:extLst>
          </p:cNvPr>
          <p:cNvCxnSpPr>
            <a:cxnSpLocks/>
            <a:stCxn id="35" idx="2"/>
          </p:cNvCxnSpPr>
          <p:nvPr/>
        </p:nvCxnSpPr>
        <p:spPr>
          <a:xfrm flipH="1">
            <a:off x="6158934" y="2225402"/>
            <a:ext cx="789444" cy="606862"/>
          </a:xfrm>
          <a:prstGeom prst="straightConnector1">
            <a:avLst/>
          </a:prstGeom>
          <a:ln w="38100" cmpd="sng">
            <a:solidFill>
              <a:schemeClr val="tx1"/>
            </a:solidFill>
            <a:round/>
            <a:tailEnd type="stealth" w="lg" len="lg"/>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C5E0DF93-B2C8-314C-B9A0-8AC14B840F48}"/>
              </a:ext>
            </a:extLst>
          </p:cNvPr>
          <p:cNvSpPr txBox="1"/>
          <p:nvPr/>
        </p:nvSpPr>
        <p:spPr>
          <a:xfrm>
            <a:off x="5374548" y="1640627"/>
            <a:ext cx="3147660" cy="584775"/>
          </a:xfrm>
          <a:prstGeom prst="rect">
            <a:avLst/>
          </a:prstGeom>
          <a:noFill/>
          <a:ln w="25400">
            <a:noFill/>
          </a:ln>
          <a:effectLst/>
        </p:spPr>
        <p:txBody>
          <a:bodyPr wrap="square" rtlCol="0">
            <a:spAutoFit/>
          </a:bodyPr>
          <a:lstStyle/>
          <a:p>
            <a:pPr algn="ctr"/>
            <a:r>
              <a:rPr lang="en-US" sz="1600" dirty="0">
                <a:latin typeface="Century Gothic" charset="0"/>
                <a:ea typeface="Century Gothic" charset="0"/>
                <a:cs typeface="Century Gothic" charset="0"/>
              </a:rPr>
              <a:t>After 1,200 km correlations are very low</a:t>
            </a:r>
          </a:p>
        </p:txBody>
      </p:sp>
    </p:spTree>
    <p:extLst>
      <p:ext uri="{BB962C8B-B14F-4D97-AF65-F5344CB8AC3E}">
        <p14:creationId xmlns:p14="http://schemas.microsoft.com/office/powerpoint/2010/main" val="705392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Weather Forecasts Are Always Improving</a:t>
            </a:r>
          </a:p>
        </p:txBody>
      </p:sp>
      <p:sp>
        <p:nvSpPr>
          <p:cNvPr id="20" name="TextBox 19">
            <a:extLst>
              <a:ext uri="{FF2B5EF4-FFF2-40B4-BE49-F238E27FC236}">
                <a16:creationId xmlns:a16="http://schemas.microsoft.com/office/drawing/2014/main" id="{1F12764B-70CA-3D49-BE0E-65CCDEE9BE9A}"/>
              </a:ext>
            </a:extLst>
          </p:cNvPr>
          <p:cNvSpPr txBox="1"/>
          <p:nvPr/>
        </p:nvSpPr>
        <p:spPr>
          <a:xfrm>
            <a:off x="0" y="461665"/>
            <a:ext cx="9138035" cy="353943"/>
          </a:xfrm>
          <a:prstGeom prst="rect">
            <a:avLst/>
          </a:prstGeom>
          <a:noFill/>
        </p:spPr>
        <p:txBody>
          <a:bodyPr wrap="square" rtlCol="0">
            <a:spAutoFit/>
          </a:bodyPr>
          <a:lstStyle/>
          <a:p>
            <a:pPr algn="ctr"/>
            <a:r>
              <a:rPr lang="en-US" sz="1700" i="1" dirty="0">
                <a:latin typeface="Century Gothic" panose="020B0502020202020204" pitchFamily="34" charset="0"/>
              </a:rPr>
              <a:t>Forecasts Accurate Enough To Rely On For Large Areas (local errors cancel)</a:t>
            </a:r>
          </a:p>
        </p:txBody>
      </p:sp>
      <p:pic>
        <p:nvPicPr>
          <p:cNvPr id="10" name="Picture 9">
            <a:extLst>
              <a:ext uri="{FF2B5EF4-FFF2-40B4-BE49-F238E27FC236}">
                <a16:creationId xmlns:a16="http://schemas.microsoft.com/office/drawing/2014/main" id="{515B8B91-A744-CF4C-BBCB-0F17AB13C68E}"/>
              </a:ext>
            </a:extLst>
          </p:cNvPr>
          <p:cNvPicPr>
            <a:picLocks noChangeAspect="1"/>
          </p:cNvPicPr>
          <p:nvPr/>
        </p:nvPicPr>
        <p:blipFill>
          <a:blip r:embed="rId4"/>
          <a:stretch>
            <a:fillRect/>
          </a:stretch>
        </p:blipFill>
        <p:spPr>
          <a:xfrm>
            <a:off x="2054417" y="923330"/>
            <a:ext cx="5029200" cy="3655484"/>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83057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 pages V2.jpg">
            <a:extLst>
              <a:ext uri="{FF2B5EF4-FFF2-40B4-BE49-F238E27FC236}">
                <a16:creationId xmlns:a16="http://schemas.microsoft.com/office/drawing/2014/main" id="{2D29CC2F-1F8F-C94E-8877-BB7E64D9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026"/>
            <a:ext cx="9138035" cy="6853526"/>
          </a:xfrm>
          <a:prstGeom prst="rect">
            <a:avLst/>
          </a:prstGeom>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a:solidFill>
                  <a:srgbClr val="7030A0"/>
                </a:solidFill>
                <a:latin typeface="Century Gothic" charset="0"/>
                <a:ea typeface="Century Gothic" charset="0"/>
                <a:cs typeface="Century Gothic" charset="0"/>
              </a:rPr>
              <a:t>Wind &amp; Solar Are Variable So Need Careful Consideration</a:t>
            </a:r>
          </a:p>
        </p:txBody>
      </p:sp>
      <p:sp>
        <p:nvSpPr>
          <p:cNvPr id="20" name="TextBox 19">
            <a:extLst>
              <a:ext uri="{FF2B5EF4-FFF2-40B4-BE49-F238E27FC236}">
                <a16:creationId xmlns:a16="http://schemas.microsoft.com/office/drawing/2014/main" id="{1F12764B-70CA-3D49-BE0E-65CCDEE9BE9A}"/>
              </a:ext>
            </a:extLst>
          </p:cNvPr>
          <p:cNvSpPr txBox="1"/>
          <p:nvPr/>
        </p:nvSpPr>
        <p:spPr>
          <a:xfrm>
            <a:off x="0" y="461665"/>
            <a:ext cx="9138035" cy="353943"/>
          </a:xfrm>
          <a:prstGeom prst="rect">
            <a:avLst/>
          </a:prstGeom>
          <a:noFill/>
        </p:spPr>
        <p:txBody>
          <a:bodyPr wrap="square" rtlCol="0">
            <a:spAutoFit/>
          </a:bodyPr>
          <a:lstStyle/>
          <a:p>
            <a:pPr algn="ctr"/>
            <a:r>
              <a:rPr lang="en-US" sz="1700" i="1" dirty="0">
                <a:latin typeface="Century Gothic" panose="020B0502020202020204" pitchFamily="34" charset="0"/>
              </a:rPr>
              <a:t>Long-term, high-resolution data are essential to understand the processes</a:t>
            </a:r>
          </a:p>
        </p:txBody>
      </p:sp>
      <p:sp>
        <p:nvSpPr>
          <p:cNvPr id="18" name="TextBox 17">
            <a:extLst>
              <a:ext uri="{FF2B5EF4-FFF2-40B4-BE49-F238E27FC236}">
                <a16:creationId xmlns:a16="http://schemas.microsoft.com/office/drawing/2014/main" id="{5D6737B9-BB25-A042-A344-2FA9B2A06DA2}"/>
              </a:ext>
            </a:extLst>
          </p:cNvPr>
          <p:cNvSpPr txBox="1"/>
          <p:nvPr/>
        </p:nvSpPr>
        <p:spPr>
          <a:xfrm>
            <a:off x="5965" y="4085971"/>
            <a:ext cx="9138035" cy="353943"/>
          </a:xfrm>
          <a:prstGeom prst="rect">
            <a:avLst/>
          </a:prstGeom>
          <a:noFill/>
        </p:spPr>
        <p:txBody>
          <a:bodyPr wrap="square" rtlCol="0">
            <a:spAutoFit/>
          </a:bodyPr>
          <a:lstStyle/>
          <a:p>
            <a:pPr algn="ctr"/>
            <a:r>
              <a:rPr lang="en-US" sz="1700" i="1" dirty="0">
                <a:latin typeface="Century Gothic" panose="020B0502020202020204" pitchFamily="34" charset="0"/>
              </a:rPr>
              <a:t>There is no “gut feeling” or “randomness” about the weather!</a:t>
            </a:r>
          </a:p>
        </p:txBody>
      </p:sp>
      <p:pic>
        <p:nvPicPr>
          <p:cNvPr id="19" name="Picture 18">
            <a:extLst>
              <a:ext uri="{FF2B5EF4-FFF2-40B4-BE49-F238E27FC236}">
                <a16:creationId xmlns:a16="http://schemas.microsoft.com/office/drawing/2014/main" id="{6F842968-BDDB-474B-BF96-0D0B431F6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3018" y="972046"/>
            <a:ext cx="4572000" cy="2975986"/>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80156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5384</TotalTime>
  <Words>1453</Words>
  <Application>Microsoft Macintosh PowerPoint</Application>
  <PresentationFormat>On-screen Show (16:9)</PresentationFormat>
  <Paragraphs>250</Paragraphs>
  <Slides>40</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ＭＳ Ｐゴシック</vt:lpstr>
      <vt:lpstr>Arial</vt:lpstr>
      <vt:lpstr>Calibri</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Vibrant Clean Energy, LLC</Company>
  <LinksUpToDate>false</LinksUpToDate>
  <SharedDoc>false</SharedDoc>
  <HyperlinkBase/>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Dr Christopher T M Clack</dc:creator>
  <cp:keywords>Optimization, Canada, Alberta, Wind, Solar, Energy, Electricity, Weather, Fossil fuels, Storage, CCS, Nuclear, Climate Change</cp:keywords>
  <dc:description/>
  <cp:lastModifiedBy>Christopher Clack</cp:lastModifiedBy>
  <cp:revision>243</cp:revision>
  <cp:lastPrinted>2017-07-08T15:15:46Z</cp:lastPrinted>
  <dcterms:created xsi:type="dcterms:W3CDTF">2017-06-20T10:40:14Z</dcterms:created>
  <dcterms:modified xsi:type="dcterms:W3CDTF">2018-06-21T18:49:11Z</dcterms:modified>
  <cp:category/>
</cp:coreProperties>
</file>