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83" r:id="rId2"/>
    <p:sldId id="454" r:id="rId3"/>
    <p:sldId id="699" r:id="rId4"/>
    <p:sldId id="613" r:id="rId5"/>
    <p:sldId id="648" r:id="rId6"/>
    <p:sldId id="643" r:id="rId7"/>
    <p:sldId id="644" r:id="rId8"/>
    <p:sldId id="689" r:id="rId9"/>
    <p:sldId id="645" r:id="rId10"/>
    <p:sldId id="646" r:id="rId11"/>
    <p:sldId id="647" r:id="rId12"/>
    <p:sldId id="649" r:id="rId13"/>
    <p:sldId id="650" r:id="rId14"/>
    <p:sldId id="594" r:id="rId15"/>
    <p:sldId id="688" r:id="rId16"/>
    <p:sldId id="531" r:id="rId17"/>
    <p:sldId id="686" r:id="rId18"/>
    <p:sldId id="651" r:id="rId19"/>
    <p:sldId id="532" r:id="rId20"/>
    <p:sldId id="468" r:id="rId21"/>
    <p:sldId id="687" r:id="rId22"/>
    <p:sldId id="701" r:id="rId23"/>
    <p:sldId id="702" r:id="rId24"/>
    <p:sldId id="696" r:id="rId25"/>
    <p:sldId id="284"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MMr0Se5QqvHwHIUTbbxcA==" hashData="rddclxRc3uhUI187h8B0V+lw/NfNNcfx/+LVfctDF5xzvoBnCKT19nKHKfkTEJktRDAbfxgsPzDPP5xzPhclO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81" autoAdjust="0"/>
    <p:restoredTop sz="94505" autoAdjust="0"/>
  </p:normalViewPr>
  <p:slideViewPr>
    <p:cSldViewPr snapToGrid="0" snapToObjects="1">
      <p:cViewPr varScale="1">
        <p:scale>
          <a:sx n="120" d="100"/>
          <a:sy n="120" d="100"/>
        </p:scale>
        <p:origin x="1928"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63A72-3B2D-EB46-9391-1541BF98F6A9}" type="datetimeFigureOut">
              <a:rPr lang="en-US" smtClean="0"/>
              <a:t>6/21/18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580C9-6B6E-E64D-ACCF-17FC17342157}" type="slidenum">
              <a:rPr lang="en-US" smtClean="0"/>
              <a:t>‹#›</a:t>
            </a:fld>
            <a:endParaRPr lang="en-US"/>
          </a:p>
        </p:txBody>
      </p:sp>
    </p:spTree>
    <p:extLst>
      <p:ext uri="{BB962C8B-B14F-4D97-AF65-F5344CB8AC3E}">
        <p14:creationId xmlns:p14="http://schemas.microsoft.com/office/powerpoint/2010/main" val="60839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34F2A-A302-BD4E-B283-0BDA60E63C39}" type="slidenum">
              <a:rPr lang="en-US" smtClean="0"/>
              <a:t>2</a:t>
            </a:fld>
            <a:endParaRPr lang="en-US"/>
          </a:p>
        </p:txBody>
      </p:sp>
    </p:spTree>
    <p:extLst>
      <p:ext uri="{BB962C8B-B14F-4D97-AF65-F5344CB8AC3E}">
        <p14:creationId xmlns:p14="http://schemas.microsoft.com/office/powerpoint/2010/main" val="383222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34F2A-A302-BD4E-B283-0BDA60E63C39}" type="slidenum">
              <a:rPr lang="en-US" smtClean="0"/>
              <a:t>17</a:t>
            </a:fld>
            <a:endParaRPr lang="en-US"/>
          </a:p>
        </p:txBody>
      </p:sp>
    </p:spTree>
    <p:extLst>
      <p:ext uri="{BB962C8B-B14F-4D97-AF65-F5344CB8AC3E}">
        <p14:creationId xmlns:p14="http://schemas.microsoft.com/office/powerpoint/2010/main" val="2461530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34F2A-A302-BD4E-B283-0BDA60E63C39}" type="slidenum">
              <a:rPr lang="en-US" smtClean="0"/>
              <a:t>19</a:t>
            </a:fld>
            <a:endParaRPr lang="en-US"/>
          </a:p>
        </p:txBody>
      </p:sp>
    </p:spTree>
    <p:extLst>
      <p:ext uri="{BB962C8B-B14F-4D97-AF65-F5344CB8AC3E}">
        <p14:creationId xmlns:p14="http://schemas.microsoft.com/office/powerpoint/2010/main" val="2442576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flavors of solar…</a:t>
            </a:r>
          </a:p>
        </p:txBody>
      </p:sp>
      <p:sp>
        <p:nvSpPr>
          <p:cNvPr id="4" name="Slide Number Placeholder 3"/>
          <p:cNvSpPr>
            <a:spLocks noGrp="1"/>
          </p:cNvSpPr>
          <p:nvPr>
            <p:ph type="sldNum" sz="quarter" idx="10"/>
          </p:nvPr>
        </p:nvSpPr>
        <p:spPr/>
        <p:txBody>
          <a:bodyPr/>
          <a:lstStyle/>
          <a:p>
            <a:fld id="{8B2580C9-6B6E-E64D-ACCF-17FC17342157}" type="slidenum">
              <a:rPr lang="en-US" smtClean="0"/>
              <a:t>21</a:t>
            </a:fld>
            <a:endParaRPr lang="en-US"/>
          </a:p>
        </p:txBody>
      </p:sp>
    </p:spTree>
    <p:extLst>
      <p:ext uri="{BB962C8B-B14F-4D97-AF65-F5344CB8AC3E}">
        <p14:creationId xmlns:p14="http://schemas.microsoft.com/office/powerpoint/2010/main" val="548104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5</a:t>
            </a:fld>
            <a:endParaRPr lang="en-US"/>
          </a:p>
        </p:txBody>
      </p:sp>
    </p:spTree>
    <p:extLst>
      <p:ext uri="{BB962C8B-B14F-4D97-AF65-F5344CB8AC3E}">
        <p14:creationId xmlns:p14="http://schemas.microsoft.com/office/powerpoint/2010/main" val="2349500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6</a:t>
            </a:fld>
            <a:endParaRPr lang="en-US"/>
          </a:p>
        </p:txBody>
      </p:sp>
    </p:spTree>
    <p:extLst>
      <p:ext uri="{BB962C8B-B14F-4D97-AF65-F5344CB8AC3E}">
        <p14:creationId xmlns:p14="http://schemas.microsoft.com/office/powerpoint/2010/main" val="74564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7</a:t>
            </a:fld>
            <a:endParaRPr lang="en-US"/>
          </a:p>
        </p:txBody>
      </p:sp>
    </p:spTree>
    <p:extLst>
      <p:ext uri="{BB962C8B-B14F-4D97-AF65-F5344CB8AC3E}">
        <p14:creationId xmlns:p14="http://schemas.microsoft.com/office/powerpoint/2010/main" val="2525442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8</a:t>
            </a:fld>
            <a:endParaRPr lang="en-US"/>
          </a:p>
        </p:txBody>
      </p:sp>
    </p:spTree>
    <p:extLst>
      <p:ext uri="{BB962C8B-B14F-4D97-AF65-F5344CB8AC3E}">
        <p14:creationId xmlns:p14="http://schemas.microsoft.com/office/powerpoint/2010/main" val="4152256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9</a:t>
            </a:fld>
            <a:endParaRPr lang="en-US"/>
          </a:p>
        </p:txBody>
      </p:sp>
    </p:spTree>
    <p:extLst>
      <p:ext uri="{BB962C8B-B14F-4D97-AF65-F5344CB8AC3E}">
        <p14:creationId xmlns:p14="http://schemas.microsoft.com/office/powerpoint/2010/main" val="2693652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10</a:t>
            </a:fld>
            <a:endParaRPr lang="en-US"/>
          </a:p>
        </p:txBody>
      </p:sp>
    </p:spTree>
    <p:extLst>
      <p:ext uri="{BB962C8B-B14F-4D97-AF65-F5344CB8AC3E}">
        <p14:creationId xmlns:p14="http://schemas.microsoft.com/office/powerpoint/2010/main" val="2412826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580C9-6B6E-E64D-ACCF-17FC17342157}" type="slidenum">
              <a:rPr lang="en-US" smtClean="0"/>
              <a:t>11</a:t>
            </a:fld>
            <a:endParaRPr lang="en-US"/>
          </a:p>
        </p:txBody>
      </p:sp>
    </p:spTree>
    <p:extLst>
      <p:ext uri="{BB962C8B-B14F-4D97-AF65-F5344CB8AC3E}">
        <p14:creationId xmlns:p14="http://schemas.microsoft.com/office/powerpoint/2010/main" val="2680962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C34F2A-A302-BD4E-B283-0BDA60E63C39}" type="slidenum">
              <a:rPr lang="en-US" smtClean="0"/>
              <a:t>16</a:t>
            </a:fld>
            <a:endParaRPr lang="en-US"/>
          </a:p>
        </p:txBody>
      </p:sp>
    </p:spTree>
    <p:extLst>
      <p:ext uri="{BB962C8B-B14F-4D97-AF65-F5344CB8AC3E}">
        <p14:creationId xmlns:p14="http://schemas.microsoft.com/office/powerpoint/2010/main" val="1957117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4CAFC44-F173-6248-9799-125A0336F324}"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3588517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4CAFC44-F173-6248-9799-125A0336F324}"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2004481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4CAFC44-F173-6248-9799-125A0336F324}"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2873040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4CAFC44-F173-6248-9799-125A0336F324}"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365189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4CAFC44-F173-6248-9799-125A0336F324}" type="datetimeFigureOut">
              <a:rPr lang="en-US" smtClean="0"/>
              <a:t>6/21/18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287587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4CAFC44-F173-6248-9799-125A0336F324}" type="datetimeFigureOut">
              <a:rPr lang="en-US" smtClean="0"/>
              <a:t>6/21/18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1031081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4CAFC44-F173-6248-9799-125A0336F324}" type="datetimeFigureOut">
              <a:rPr lang="en-US" smtClean="0"/>
              <a:t>6/21/18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296219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4CAFC44-F173-6248-9799-125A0336F324}" type="datetimeFigureOut">
              <a:rPr lang="en-US" smtClean="0"/>
              <a:t>6/21/18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37712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CAFC44-F173-6248-9799-125A0336F324}" type="datetimeFigureOut">
              <a:rPr lang="en-US" smtClean="0"/>
              <a:t>6/21/18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174086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4CAFC44-F173-6248-9799-125A0336F324}" type="datetimeFigureOut">
              <a:rPr lang="en-US" smtClean="0"/>
              <a:t>6/21/18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160785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4CAFC44-F173-6248-9799-125A0336F324}" type="datetimeFigureOut">
              <a:rPr lang="en-US" smtClean="0"/>
              <a:t>6/21/18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05B596-F04C-3343-8FFC-E8C570ABC716}" type="slidenum">
              <a:rPr lang="en-US" smtClean="0"/>
              <a:t>‹#›</a:t>
            </a:fld>
            <a:endParaRPr lang="en-US"/>
          </a:p>
        </p:txBody>
      </p:sp>
    </p:spTree>
    <p:extLst>
      <p:ext uri="{BB962C8B-B14F-4D97-AF65-F5344CB8AC3E}">
        <p14:creationId xmlns:p14="http://schemas.microsoft.com/office/powerpoint/2010/main" val="2542338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CAFC44-F173-6248-9799-125A0336F324}" type="datetimeFigureOut">
              <a:rPr lang="en-US" smtClean="0"/>
              <a:t>6/21/18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05B596-F04C-3343-8FFC-E8C570ABC716}" type="slidenum">
              <a:rPr lang="en-US" smtClean="0"/>
              <a:t>‹#›</a:t>
            </a:fld>
            <a:endParaRPr lang="en-US"/>
          </a:p>
        </p:txBody>
      </p:sp>
    </p:spTree>
    <p:extLst>
      <p:ext uri="{BB962C8B-B14F-4D97-AF65-F5344CB8AC3E}">
        <p14:creationId xmlns:p14="http://schemas.microsoft.com/office/powerpoint/2010/main" val="717667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24.tiff"/><Relationship Id="rId18" Type="http://schemas.openxmlformats.org/officeDocument/2006/relationships/image" Target="../media/image29.tiff"/><Relationship Id="rId3" Type="http://schemas.openxmlformats.org/officeDocument/2006/relationships/image" Target="../media/image2.jpg"/><Relationship Id="rId21" Type="http://schemas.openxmlformats.org/officeDocument/2006/relationships/image" Target="../media/image32.tiff"/><Relationship Id="rId7" Type="http://schemas.openxmlformats.org/officeDocument/2006/relationships/image" Target="../media/image18.tiff"/><Relationship Id="rId12" Type="http://schemas.openxmlformats.org/officeDocument/2006/relationships/image" Target="../media/image23.tiff"/><Relationship Id="rId17" Type="http://schemas.openxmlformats.org/officeDocument/2006/relationships/image" Target="../media/image28.tiff"/><Relationship Id="rId2" Type="http://schemas.openxmlformats.org/officeDocument/2006/relationships/notesSlide" Target="../notesSlides/notesSlide9.xml"/><Relationship Id="rId16" Type="http://schemas.openxmlformats.org/officeDocument/2006/relationships/image" Target="../media/image27.tiff"/><Relationship Id="rId20" Type="http://schemas.openxmlformats.org/officeDocument/2006/relationships/image" Target="../media/image31.tiff"/><Relationship Id="rId1" Type="http://schemas.openxmlformats.org/officeDocument/2006/relationships/slideLayout" Target="../slideLayouts/slideLayout1.xml"/><Relationship Id="rId6" Type="http://schemas.openxmlformats.org/officeDocument/2006/relationships/image" Target="../media/image17.tiff"/><Relationship Id="rId11" Type="http://schemas.openxmlformats.org/officeDocument/2006/relationships/image" Target="../media/image22.tiff"/><Relationship Id="rId5" Type="http://schemas.openxmlformats.org/officeDocument/2006/relationships/image" Target="../media/image16.png"/><Relationship Id="rId15" Type="http://schemas.openxmlformats.org/officeDocument/2006/relationships/image" Target="../media/image26.tiff"/><Relationship Id="rId23" Type="http://schemas.openxmlformats.org/officeDocument/2006/relationships/image" Target="../media/image34.tiff"/><Relationship Id="rId10" Type="http://schemas.openxmlformats.org/officeDocument/2006/relationships/image" Target="../media/image21.tiff"/><Relationship Id="rId19" Type="http://schemas.openxmlformats.org/officeDocument/2006/relationships/image" Target="../media/image30.tiff"/><Relationship Id="rId4" Type="http://schemas.openxmlformats.org/officeDocument/2006/relationships/image" Target="../media/image15.png"/><Relationship Id="rId9" Type="http://schemas.openxmlformats.org/officeDocument/2006/relationships/image" Target="../media/image20.tiff"/><Relationship Id="rId14" Type="http://schemas.openxmlformats.org/officeDocument/2006/relationships/image" Target="../media/image25.tiff"/><Relationship Id="rId22" Type="http://schemas.openxmlformats.org/officeDocument/2006/relationships/image" Target="../media/image33.tiff"/></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5.gif"/></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mplate pages V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0" y="340242"/>
            <a:ext cx="9144000" cy="5540363"/>
          </a:xfrm>
          <a:prstGeom prst="rect">
            <a:avLst/>
          </a:prstGeom>
          <a:noFill/>
        </p:spPr>
        <p:txBody>
          <a:bodyPr wrap="square" rtlCol="0">
            <a:spAutoFit/>
          </a:bodyPr>
          <a:lstStyle/>
          <a:p>
            <a:pPr algn="ctr"/>
            <a:endParaRPr lang="en-US" sz="1200" b="1" dirty="0">
              <a:solidFill>
                <a:schemeClr val="bg1"/>
              </a:solidFill>
              <a:latin typeface="Century Gothic" charset="0"/>
              <a:ea typeface="Century Gothic" charset="0"/>
              <a:cs typeface="Century Gothic" charset="0"/>
            </a:endParaRPr>
          </a:p>
          <a:p>
            <a:pPr algn="ctr"/>
            <a:r>
              <a:rPr lang="en-US" sz="3000" b="1" dirty="0">
                <a:solidFill>
                  <a:schemeClr val="bg1"/>
                </a:solidFill>
                <a:latin typeface="Century Gothic" charset="0"/>
                <a:ea typeface="Century Gothic" charset="0"/>
                <a:cs typeface="Century Gothic" charset="0"/>
              </a:rPr>
              <a:t>Do We Really Need CCS?</a:t>
            </a:r>
          </a:p>
          <a:p>
            <a:pPr algn="ctr"/>
            <a:endParaRPr lang="en-US" sz="1200" dirty="0">
              <a:latin typeface="Century Gothic" charset="0"/>
              <a:ea typeface="Century Gothic" charset="0"/>
              <a:cs typeface="Century Gothic" charset="0"/>
            </a:endParaRPr>
          </a:p>
          <a:p>
            <a:pPr algn="ctr"/>
            <a:endParaRPr lang="en-US" sz="1200" dirty="0">
              <a:latin typeface="Century Gothic" charset="0"/>
              <a:ea typeface="Century Gothic" charset="0"/>
              <a:cs typeface="Century Gothic" charset="0"/>
            </a:endParaRPr>
          </a:p>
          <a:p>
            <a:pPr algn="ctr"/>
            <a:r>
              <a:rPr lang="en-US" sz="1801" dirty="0">
                <a:solidFill>
                  <a:schemeClr val="bg1"/>
                </a:solidFill>
                <a:latin typeface="Century Gothic" charset="0"/>
                <a:ea typeface="Century Gothic" charset="0"/>
                <a:cs typeface="Century Gothic" charset="0"/>
              </a:rPr>
              <a:t>Prepared By:</a:t>
            </a:r>
          </a:p>
          <a:p>
            <a:pPr algn="ctr"/>
            <a:endParaRPr lang="en-US" sz="1200" dirty="0">
              <a:solidFill>
                <a:schemeClr val="bg1"/>
              </a:solidFill>
              <a:latin typeface="Century Gothic" charset="0"/>
              <a:ea typeface="Century Gothic" charset="0"/>
              <a:cs typeface="Century Gothic" charset="0"/>
            </a:endParaRPr>
          </a:p>
          <a:p>
            <a:pPr algn="ctr"/>
            <a:r>
              <a:rPr lang="en-US" sz="1200" dirty="0">
                <a:solidFill>
                  <a:schemeClr val="bg1"/>
                </a:solidFill>
                <a:latin typeface="Century Gothic" charset="0"/>
                <a:ea typeface="Century Gothic" charset="0"/>
                <a:cs typeface="Century Gothic" charset="0"/>
              </a:rPr>
              <a:t> </a:t>
            </a:r>
          </a:p>
          <a:p>
            <a:pPr algn="ctr"/>
            <a:r>
              <a:rPr lang="en-US" sz="2400" b="1" dirty="0">
                <a:solidFill>
                  <a:schemeClr val="bg1"/>
                </a:solidFill>
                <a:latin typeface="Century Gothic" charset="0"/>
                <a:ea typeface="Century Gothic" charset="0"/>
                <a:cs typeface="Century Gothic" charset="0"/>
              </a:rPr>
              <a:t>Vibrant Clean Energy, LLC</a:t>
            </a:r>
          </a:p>
          <a:p>
            <a:pPr algn="ctr"/>
            <a:r>
              <a:rPr lang="en-US" sz="1801" i="1" dirty="0">
                <a:solidFill>
                  <a:schemeClr val="bg1"/>
                </a:solidFill>
                <a:latin typeface="Century Gothic" charset="0"/>
                <a:ea typeface="Century Gothic" charset="0"/>
                <a:cs typeface="Century Gothic" charset="0"/>
              </a:rPr>
              <a:t>Dr Christopher T M Clack</a:t>
            </a:r>
          </a:p>
          <a:p>
            <a:pPr algn="ctr"/>
            <a:r>
              <a:rPr lang="en-US" sz="1200" dirty="0">
                <a:solidFill>
                  <a:schemeClr val="bg1"/>
                </a:solidFill>
                <a:latin typeface="Century Gothic" charset="0"/>
                <a:ea typeface="Century Gothic" charset="0"/>
                <a:cs typeface="Century Gothic" charset="0"/>
              </a:rPr>
              <a:t>  </a:t>
            </a:r>
          </a:p>
          <a:p>
            <a:pPr algn="ctr"/>
            <a:r>
              <a:rPr lang="en-US" sz="1200" dirty="0">
                <a:solidFill>
                  <a:schemeClr val="bg1"/>
                </a:solidFill>
                <a:latin typeface="Century Gothic" charset="0"/>
                <a:ea typeface="Century Gothic" charset="0"/>
                <a:cs typeface="Century Gothic" charset="0"/>
              </a:rPr>
              <a:t> </a:t>
            </a:r>
          </a:p>
          <a:p>
            <a:pPr algn="ctr"/>
            <a:r>
              <a:rPr lang="en-US" sz="1801" dirty="0">
                <a:solidFill>
                  <a:schemeClr val="bg1"/>
                </a:solidFill>
                <a:latin typeface="Century Gothic" charset="0"/>
                <a:ea typeface="Century Gothic" charset="0"/>
                <a:cs typeface="Century Gothic" charset="0"/>
              </a:rPr>
              <a:t>Prepared For:</a:t>
            </a:r>
          </a:p>
          <a:p>
            <a:pPr algn="ctr"/>
            <a:r>
              <a:rPr lang="en-US" sz="1200" dirty="0">
                <a:solidFill>
                  <a:schemeClr val="bg1"/>
                </a:solidFill>
                <a:latin typeface="Century Gothic" charset="0"/>
                <a:ea typeface="Century Gothic" charset="0"/>
                <a:cs typeface="Century Gothic" charset="0"/>
              </a:rPr>
              <a:t> </a:t>
            </a:r>
          </a:p>
          <a:p>
            <a:pPr algn="ctr"/>
            <a:endParaRPr lang="en-US" sz="1200" dirty="0">
              <a:solidFill>
                <a:schemeClr val="bg1"/>
              </a:solidFill>
              <a:latin typeface="Century Gothic" charset="0"/>
              <a:ea typeface="Century Gothic" charset="0"/>
              <a:cs typeface="Century Gothic" charset="0"/>
            </a:endParaRPr>
          </a:p>
          <a:p>
            <a:pPr algn="ctr"/>
            <a:r>
              <a:rPr lang="en-US" sz="2400" b="1" dirty="0">
                <a:solidFill>
                  <a:schemeClr val="bg1"/>
                </a:solidFill>
                <a:latin typeface="Century Gothic" charset="0"/>
                <a:ea typeface="Century Gothic" charset="0"/>
                <a:cs typeface="Century Gothic" charset="0"/>
              </a:rPr>
              <a:t>CCS Forum 2018 – San Michele, Italy</a:t>
            </a:r>
          </a:p>
          <a:p>
            <a:pPr algn="ctr"/>
            <a:r>
              <a:rPr lang="en-US" i="1" dirty="0">
                <a:solidFill>
                  <a:schemeClr val="bg1"/>
                </a:solidFill>
                <a:latin typeface="Century Gothic" charset="0"/>
                <a:ea typeface="Century Gothic" charset="0"/>
                <a:cs typeface="Century Gothic" charset="0"/>
              </a:rPr>
              <a:t>June 4</a:t>
            </a:r>
            <a:r>
              <a:rPr lang="en-US" i="1" baseline="30000" dirty="0">
                <a:solidFill>
                  <a:schemeClr val="bg1"/>
                </a:solidFill>
                <a:latin typeface="Century Gothic" charset="0"/>
                <a:ea typeface="Century Gothic" charset="0"/>
                <a:cs typeface="Century Gothic" charset="0"/>
              </a:rPr>
              <a:t>th</a:t>
            </a:r>
            <a:r>
              <a:rPr lang="en-US" i="1" dirty="0">
                <a:solidFill>
                  <a:schemeClr val="bg1"/>
                </a:solidFill>
                <a:latin typeface="Century Gothic" charset="0"/>
                <a:ea typeface="Century Gothic" charset="0"/>
                <a:cs typeface="Century Gothic" charset="0"/>
              </a:rPr>
              <a:t>, 2018</a:t>
            </a:r>
          </a:p>
          <a:p>
            <a:pPr algn="ctr"/>
            <a:endParaRPr lang="en-US" sz="1200" dirty="0">
              <a:solidFill>
                <a:schemeClr val="bg1"/>
              </a:solidFill>
              <a:latin typeface="Century Gothic" charset="0"/>
              <a:ea typeface="Century Gothic" charset="0"/>
              <a:cs typeface="Century Gothic" charset="0"/>
            </a:endParaRPr>
          </a:p>
          <a:p>
            <a:pPr algn="ctr"/>
            <a:endParaRPr lang="en-US" sz="1200" dirty="0">
              <a:solidFill>
                <a:schemeClr val="bg1"/>
              </a:solidFill>
              <a:latin typeface="Century Gothic" charset="0"/>
              <a:ea typeface="Century Gothic" charset="0"/>
              <a:cs typeface="Century Gothic" charset="0"/>
            </a:endParaRPr>
          </a:p>
          <a:p>
            <a:pPr algn="ctr"/>
            <a:r>
              <a:rPr lang="en-US" sz="1200" dirty="0">
                <a:solidFill>
                  <a:schemeClr val="bg1"/>
                </a:solidFill>
                <a:latin typeface="Century Gothic" charset="0"/>
                <a:ea typeface="Century Gothic" charset="0"/>
                <a:cs typeface="Century Gothic" charset="0"/>
              </a:rPr>
              <a:t>Disclaimer:</a:t>
            </a:r>
          </a:p>
          <a:p>
            <a:pPr algn="ctr"/>
            <a:endParaRPr lang="en-US" sz="1200" b="1" dirty="0">
              <a:solidFill>
                <a:schemeClr val="bg1"/>
              </a:solidFill>
              <a:latin typeface="Century Gothic" charset="0"/>
              <a:ea typeface="Century Gothic" charset="0"/>
              <a:cs typeface="Century Gothic" charset="0"/>
            </a:endParaRPr>
          </a:p>
          <a:p>
            <a:pPr algn="ctr"/>
            <a:r>
              <a:rPr lang="en-US" sz="1200" dirty="0">
                <a:solidFill>
                  <a:schemeClr val="bg1"/>
                </a:solidFill>
                <a:latin typeface="Century Gothic" charset="0"/>
                <a:ea typeface="Century Gothic" charset="0"/>
                <a:cs typeface="Century Gothic" charset="0"/>
              </a:rPr>
              <a:t>This presentation has been prepared in good faith on the basis of information available at the date of publication. The analysis was produced by Vibrant Clean Energy, LLC. No guarantee or warranty of the analysis is applicable. Vibrant Clean Energy, LLC will not be held liable for any loss, damage, or cost incurred by using or relying on the information in this presentation. </a:t>
            </a:r>
          </a:p>
        </p:txBody>
      </p:sp>
    </p:spTree>
    <p:extLst>
      <p:ext uri="{BB962C8B-B14F-4D97-AF65-F5344CB8AC3E}">
        <p14:creationId xmlns:p14="http://schemas.microsoft.com/office/powerpoint/2010/main" val="2464002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Dispatched Electricity To 2050 – US Economy</a:t>
            </a:r>
          </a:p>
        </p:txBody>
      </p:sp>
      <p:pic>
        <p:nvPicPr>
          <p:cNvPr id="4" name="Picture 3"/>
          <p:cNvPicPr>
            <a:picLocks noChangeAspect="1"/>
          </p:cNvPicPr>
          <p:nvPr/>
        </p:nvPicPr>
        <p:blipFill>
          <a:blip r:embed="rId4"/>
          <a:stretch>
            <a:fillRect/>
          </a:stretch>
        </p:blipFill>
        <p:spPr>
          <a:xfrm>
            <a:off x="685800" y="1876593"/>
            <a:ext cx="7772400" cy="3104814"/>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71722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Cost of Energy To 2050 – US Economy</a:t>
            </a:r>
          </a:p>
        </p:txBody>
      </p:sp>
      <p:pic>
        <p:nvPicPr>
          <p:cNvPr id="4" name="Picture 3"/>
          <p:cNvPicPr>
            <a:picLocks noChangeAspect="1"/>
          </p:cNvPicPr>
          <p:nvPr/>
        </p:nvPicPr>
        <p:blipFill>
          <a:blip r:embed="rId4"/>
          <a:stretch>
            <a:fillRect/>
          </a:stretch>
        </p:blipFill>
        <p:spPr>
          <a:xfrm>
            <a:off x="914400" y="990600"/>
            <a:ext cx="7315200" cy="4876800"/>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43116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F661C865-BB82-544B-B9DC-26A44D7C18BC}"/>
              </a:ext>
            </a:extLst>
          </p:cNvPr>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How Does The Change Happen?</a:t>
            </a:r>
          </a:p>
        </p:txBody>
      </p:sp>
      <p:sp>
        <p:nvSpPr>
          <p:cNvPr id="5" name="TextBox 4">
            <a:extLst>
              <a:ext uri="{FF2B5EF4-FFF2-40B4-BE49-F238E27FC236}">
                <a16:creationId xmlns:a16="http://schemas.microsoft.com/office/drawing/2014/main" id="{2222E24D-7014-0448-BCA6-1225817C0345}"/>
              </a:ext>
            </a:extLst>
          </p:cNvPr>
          <p:cNvSpPr txBox="1"/>
          <p:nvPr/>
        </p:nvSpPr>
        <p:spPr>
          <a:xfrm>
            <a:off x="653902" y="889843"/>
            <a:ext cx="7836196" cy="5078313"/>
          </a:xfrm>
          <a:prstGeom prst="rect">
            <a:avLst/>
          </a:prstGeom>
          <a:noFill/>
        </p:spPr>
        <p:txBody>
          <a:bodyPr wrap="square" rtlCol="0">
            <a:spAutoFit/>
          </a:bodyPr>
          <a:lstStyle/>
          <a:p>
            <a:pPr marL="285750" indent="-285750">
              <a:buFont typeface="Wingdings" pitchFamily="2" charset="2"/>
              <a:buChar char="Ø"/>
            </a:pPr>
            <a:r>
              <a:rPr lang="en-US" dirty="0">
                <a:latin typeface="Century Gothic" panose="020B0502020202020204" pitchFamily="34" charset="0"/>
              </a:rPr>
              <a:t>Rapid deployment of low-emission technologies;</a:t>
            </a:r>
          </a:p>
          <a:p>
            <a:pPr marL="285750" indent="-285750">
              <a:buFont typeface="Wingdings" pitchFamily="2" charset="2"/>
              <a:buChar char="Ø"/>
            </a:pPr>
            <a:endParaRPr lang="en-US" dirty="0">
              <a:latin typeface="Century Gothic" panose="020B0502020202020204" pitchFamily="34" charset="0"/>
            </a:endParaRPr>
          </a:p>
          <a:p>
            <a:pPr marL="285750" indent="-285750">
              <a:buFont typeface="Wingdings" pitchFamily="2" charset="2"/>
              <a:buChar char="Ø"/>
            </a:pPr>
            <a:r>
              <a:rPr lang="en-US" dirty="0">
                <a:latin typeface="Century Gothic" panose="020B0502020202020204" pitchFamily="34" charset="0"/>
              </a:rPr>
              <a:t>Continual market reforms in the electricity sector to adapt to new paradigms;</a:t>
            </a:r>
          </a:p>
          <a:p>
            <a:pPr marL="285750" indent="-285750">
              <a:buFont typeface="Wingdings" pitchFamily="2" charset="2"/>
              <a:buChar char="Ø"/>
            </a:pPr>
            <a:endParaRPr lang="en-US" dirty="0">
              <a:latin typeface="Century Gothic" panose="020B0502020202020204" pitchFamily="34" charset="0"/>
            </a:endParaRPr>
          </a:p>
          <a:p>
            <a:pPr marL="285750" indent="-285750">
              <a:buFont typeface="Wingdings" pitchFamily="2" charset="2"/>
              <a:buChar char="Ø"/>
            </a:pPr>
            <a:r>
              <a:rPr lang="en-US" dirty="0">
                <a:latin typeface="Century Gothic" panose="020B0502020202020204" pitchFamily="34" charset="0"/>
              </a:rPr>
              <a:t>Storage becoming a “transmission asset” in the electricity sector;</a:t>
            </a:r>
          </a:p>
          <a:p>
            <a:pPr marL="285750" indent="-285750">
              <a:buFont typeface="Wingdings" pitchFamily="2" charset="2"/>
              <a:buChar char="Ø"/>
            </a:pPr>
            <a:endParaRPr lang="en-US" dirty="0">
              <a:latin typeface="Century Gothic" panose="020B0502020202020204" pitchFamily="34" charset="0"/>
            </a:endParaRPr>
          </a:p>
          <a:p>
            <a:pPr marL="285750" indent="-285750">
              <a:buFont typeface="Wingdings" pitchFamily="2" charset="2"/>
              <a:buChar char="Ø"/>
            </a:pPr>
            <a:r>
              <a:rPr lang="en-US" dirty="0">
                <a:latin typeface="Century Gothic" panose="020B0502020202020204" pitchFamily="34" charset="0"/>
              </a:rPr>
              <a:t>Demand side management and flexibility being deployed on the consumer end;</a:t>
            </a:r>
          </a:p>
          <a:p>
            <a:pPr marL="285750" indent="-285750">
              <a:buFont typeface="Wingdings" pitchFamily="2" charset="2"/>
              <a:buChar char="Ø"/>
            </a:pPr>
            <a:endParaRPr lang="en-US" dirty="0">
              <a:latin typeface="Century Gothic" panose="020B0502020202020204" pitchFamily="34" charset="0"/>
            </a:endParaRPr>
          </a:p>
          <a:p>
            <a:pPr marL="285750" indent="-285750">
              <a:buFont typeface="Wingdings" pitchFamily="2" charset="2"/>
              <a:buChar char="Ø"/>
            </a:pPr>
            <a:r>
              <a:rPr lang="en-US" dirty="0">
                <a:latin typeface="Century Gothic" panose="020B0502020202020204" pitchFamily="34" charset="0"/>
              </a:rPr>
              <a:t>Energy efficiency and transition to EVs for light-duty vehicles;</a:t>
            </a:r>
          </a:p>
          <a:p>
            <a:pPr marL="285750" indent="-285750">
              <a:buFont typeface="Wingdings" pitchFamily="2" charset="2"/>
              <a:buChar char="Ø"/>
            </a:pPr>
            <a:endParaRPr lang="en-US" dirty="0">
              <a:latin typeface="Century Gothic" panose="020B0502020202020204" pitchFamily="34" charset="0"/>
            </a:endParaRPr>
          </a:p>
          <a:p>
            <a:pPr marL="285750" indent="-285750">
              <a:buFont typeface="Wingdings" pitchFamily="2" charset="2"/>
              <a:buChar char="Ø"/>
            </a:pPr>
            <a:r>
              <a:rPr lang="en-US" dirty="0">
                <a:latin typeface="Century Gothic" panose="020B0502020202020204" pitchFamily="34" charset="0"/>
              </a:rPr>
              <a:t>Retrofitting and adapting existing demand resources with more efficient end-use products (e.g. heat pumps, water heaters, LEDs, etc.);</a:t>
            </a:r>
          </a:p>
          <a:p>
            <a:pPr marL="285750" indent="-285750">
              <a:buFont typeface="Wingdings" pitchFamily="2" charset="2"/>
              <a:buChar char="Ø"/>
            </a:pPr>
            <a:endParaRPr lang="en-US" dirty="0">
              <a:latin typeface="Century Gothic" panose="020B0502020202020204" pitchFamily="34" charset="0"/>
            </a:endParaRPr>
          </a:p>
          <a:p>
            <a:pPr marL="285750" indent="-285750">
              <a:buFont typeface="Wingdings" pitchFamily="2" charset="2"/>
              <a:buChar char="Ø"/>
            </a:pPr>
            <a:r>
              <a:rPr lang="en-US" dirty="0">
                <a:latin typeface="Century Gothic" panose="020B0502020202020204" pitchFamily="34" charset="0"/>
              </a:rPr>
              <a:t>Deployment of VREs allowed in technical regions, without interruption from environmental protections.</a:t>
            </a:r>
          </a:p>
        </p:txBody>
      </p:sp>
    </p:spTree>
    <p:extLst>
      <p:ext uri="{BB962C8B-B14F-4D97-AF65-F5344CB8AC3E}">
        <p14:creationId xmlns:p14="http://schemas.microsoft.com/office/powerpoint/2010/main" val="1131064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F661C865-BB82-544B-B9DC-26A44D7C18BC}"/>
              </a:ext>
            </a:extLst>
          </p:cNvPr>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Some Myths Challenged?</a:t>
            </a:r>
          </a:p>
        </p:txBody>
      </p:sp>
      <p:sp>
        <p:nvSpPr>
          <p:cNvPr id="5" name="TextBox 4">
            <a:extLst>
              <a:ext uri="{FF2B5EF4-FFF2-40B4-BE49-F238E27FC236}">
                <a16:creationId xmlns:a16="http://schemas.microsoft.com/office/drawing/2014/main" id="{2222E24D-7014-0448-BCA6-1225817C0345}"/>
              </a:ext>
            </a:extLst>
          </p:cNvPr>
          <p:cNvSpPr txBox="1"/>
          <p:nvPr/>
        </p:nvSpPr>
        <p:spPr>
          <a:xfrm>
            <a:off x="653902" y="889843"/>
            <a:ext cx="7836196" cy="5355312"/>
          </a:xfrm>
          <a:prstGeom prst="rect">
            <a:avLst/>
          </a:prstGeom>
          <a:noFill/>
        </p:spPr>
        <p:txBody>
          <a:bodyPr wrap="square" rtlCol="0">
            <a:spAutoFit/>
          </a:bodyPr>
          <a:lstStyle/>
          <a:p>
            <a:pPr marL="285750" indent="-285750">
              <a:buFont typeface="Wingdings" pitchFamily="2" charset="2"/>
              <a:buChar char="ü"/>
            </a:pPr>
            <a:r>
              <a:rPr lang="en-US" dirty="0">
                <a:latin typeface="Century Gothic" panose="020B0502020202020204" pitchFamily="34" charset="0"/>
              </a:rPr>
              <a:t>Wind and solar can actually provide adequate power over large regions;</a:t>
            </a:r>
          </a:p>
          <a:p>
            <a:pPr marL="285750" indent="-285750">
              <a:buFont typeface="Wingdings" pitchFamily="2" charset="2"/>
              <a:buChar char="ü"/>
            </a:pPr>
            <a:endParaRPr lang="en-US" dirty="0">
              <a:latin typeface="Century Gothic" panose="020B0502020202020204" pitchFamily="34" charset="0"/>
            </a:endParaRPr>
          </a:p>
          <a:p>
            <a:pPr marL="285750" indent="-285750">
              <a:buFont typeface="Wingdings" pitchFamily="2" charset="2"/>
              <a:buChar char="ü"/>
            </a:pPr>
            <a:r>
              <a:rPr lang="en-US" dirty="0">
                <a:latin typeface="Century Gothic" panose="020B0502020202020204" pitchFamily="34" charset="0"/>
              </a:rPr>
              <a:t>Peak demand can increase (and should) for a deep decarbonized economy;</a:t>
            </a:r>
          </a:p>
          <a:p>
            <a:pPr marL="285750" indent="-285750">
              <a:buFont typeface="Wingdings" pitchFamily="2" charset="2"/>
              <a:buChar char="ü"/>
            </a:pPr>
            <a:endParaRPr lang="en-US" dirty="0">
              <a:latin typeface="Century Gothic" panose="020B0502020202020204" pitchFamily="34" charset="0"/>
            </a:endParaRPr>
          </a:p>
          <a:p>
            <a:pPr marL="285750" indent="-285750">
              <a:buFont typeface="Wingdings" pitchFamily="2" charset="2"/>
              <a:buChar char="ü"/>
            </a:pPr>
            <a:r>
              <a:rPr lang="en-US" dirty="0">
                <a:latin typeface="Century Gothic" panose="020B0502020202020204" pitchFamily="34" charset="0"/>
              </a:rPr>
              <a:t>Inertia in the system can be provided by other assets that thermal generation;</a:t>
            </a:r>
          </a:p>
          <a:p>
            <a:pPr marL="285750" indent="-285750">
              <a:buFont typeface="Wingdings" pitchFamily="2" charset="2"/>
              <a:buChar char="ü"/>
            </a:pPr>
            <a:endParaRPr lang="en-US" dirty="0">
              <a:latin typeface="Century Gothic" panose="020B0502020202020204" pitchFamily="34" charset="0"/>
            </a:endParaRPr>
          </a:p>
          <a:p>
            <a:pPr marL="285750" indent="-285750">
              <a:buFont typeface="Wingdings" pitchFamily="2" charset="2"/>
              <a:buChar char="ü"/>
            </a:pPr>
            <a:r>
              <a:rPr lang="en-US" dirty="0">
                <a:latin typeface="Century Gothic" panose="020B0502020202020204" pitchFamily="34" charset="0"/>
              </a:rPr>
              <a:t>Reduction in energy use can be substantial and changes the amount necessary for the economy;</a:t>
            </a:r>
          </a:p>
          <a:p>
            <a:pPr marL="285750" indent="-285750">
              <a:buFont typeface="Wingdings" pitchFamily="2" charset="2"/>
              <a:buChar char="ü"/>
            </a:pPr>
            <a:endParaRPr lang="en-US" dirty="0">
              <a:latin typeface="Century Gothic" panose="020B0502020202020204" pitchFamily="34" charset="0"/>
            </a:endParaRPr>
          </a:p>
          <a:p>
            <a:pPr marL="285750" indent="-285750">
              <a:buFont typeface="Wingdings" pitchFamily="2" charset="2"/>
              <a:buChar char="ü"/>
            </a:pPr>
            <a:r>
              <a:rPr lang="en-US" dirty="0">
                <a:latin typeface="Century Gothic" panose="020B0502020202020204" pitchFamily="34" charset="0"/>
              </a:rPr>
              <a:t>Nuclear, geothermal, wind, solar, storage and other assets are all completely fine working together, given correct incentives;</a:t>
            </a:r>
          </a:p>
          <a:p>
            <a:pPr marL="285750" indent="-285750">
              <a:buFont typeface="Wingdings" pitchFamily="2" charset="2"/>
              <a:buChar char="ü"/>
            </a:pPr>
            <a:endParaRPr lang="en-US" dirty="0">
              <a:latin typeface="Century Gothic" panose="020B0502020202020204" pitchFamily="34" charset="0"/>
            </a:endParaRPr>
          </a:p>
          <a:p>
            <a:pPr marL="285750" indent="-285750">
              <a:buFont typeface="Wingdings" pitchFamily="2" charset="2"/>
              <a:buChar char="ü"/>
            </a:pPr>
            <a:r>
              <a:rPr lang="en-US" dirty="0">
                <a:latin typeface="Century Gothic" panose="020B0502020202020204" pitchFamily="34" charset="0"/>
              </a:rPr>
              <a:t>Variable renewables are not “fuel savers”, but deployed properly can become integral energy producers providing the full range of services required for electricity markets (reserves, ancillary services, capacity).</a:t>
            </a:r>
          </a:p>
        </p:txBody>
      </p:sp>
    </p:spTree>
    <p:extLst>
      <p:ext uri="{BB962C8B-B14F-4D97-AF65-F5344CB8AC3E}">
        <p14:creationId xmlns:p14="http://schemas.microsoft.com/office/powerpoint/2010/main" val="257078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Scaling of Wind Resources</a:t>
            </a:r>
          </a:p>
        </p:txBody>
      </p:sp>
      <p:grpSp>
        <p:nvGrpSpPr>
          <p:cNvPr id="5" name="Group 4">
            <a:extLst>
              <a:ext uri="{FF2B5EF4-FFF2-40B4-BE49-F238E27FC236}">
                <a16:creationId xmlns:a16="http://schemas.microsoft.com/office/drawing/2014/main" id="{06387010-8E8B-8C4F-9674-21354894BF0B}"/>
              </a:ext>
            </a:extLst>
          </p:cNvPr>
          <p:cNvGrpSpPr>
            <a:grpSpLocks noChangeAspect="1"/>
          </p:cNvGrpSpPr>
          <p:nvPr/>
        </p:nvGrpSpPr>
        <p:grpSpPr>
          <a:xfrm>
            <a:off x="457200" y="759701"/>
            <a:ext cx="8229600" cy="4595057"/>
            <a:chOff x="11152" y="664100"/>
            <a:chExt cx="6565312" cy="3501499"/>
          </a:xfrm>
          <a:effectLst>
            <a:outerShdw blurRad="63500" sx="102000" sy="102000" algn="ctr" rotWithShape="0">
              <a:prstClr val="black">
                <a:alpha val="40000"/>
              </a:prstClr>
            </a:outerShdw>
          </a:effectLst>
        </p:grpSpPr>
        <p:pic>
          <p:nvPicPr>
            <p:cNvPr id="7" name="Picture 6">
              <a:extLst>
                <a:ext uri="{FF2B5EF4-FFF2-40B4-BE49-F238E27FC236}">
                  <a16:creationId xmlns:a16="http://schemas.microsoft.com/office/drawing/2014/main" id="{82BD52C7-5BD8-E94B-AA34-24437BE89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2" y="664100"/>
              <a:ext cx="6565312" cy="3501499"/>
            </a:xfrm>
            <a:prstGeom prst="rect">
              <a:avLst/>
            </a:prstGeom>
            <a:ln w="25400">
              <a:solidFill>
                <a:schemeClr val="tx1"/>
              </a:solidFill>
            </a:ln>
          </p:spPr>
        </p:pic>
        <p:cxnSp>
          <p:nvCxnSpPr>
            <p:cNvPr id="8" name="Straight Arrow Connector 7">
              <a:extLst>
                <a:ext uri="{FF2B5EF4-FFF2-40B4-BE49-F238E27FC236}">
                  <a16:creationId xmlns:a16="http://schemas.microsoft.com/office/drawing/2014/main" id="{95DD0B68-6DBB-FC45-AECA-DE44B35003C6}"/>
                </a:ext>
              </a:extLst>
            </p:cNvPr>
            <p:cNvCxnSpPr/>
            <p:nvPr/>
          </p:nvCxnSpPr>
          <p:spPr>
            <a:xfrm flipV="1">
              <a:off x="1524000" y="2226733"/>
              <a:ext cx="541396" cy="960577"/>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43CEE5B-969B-5C49-B4DE-78A0F7A76126}"/>
                </a:ext>
              </a:extLst>
            </p:cNvPr>
            <p:cNvSpPr txBox="1"/>
            <p:nvPr/>
          </p:nvSpPr>
          <p:spPr>
            <a:xfrm>
              <a:off x="888425" y="3187310"/>
              <a:ext cx="1320329" cy="369332"/>
            </a:xfrm>
            <a:prstGeom prst="rect">
              <a:avLst/>
            </a:prstGeom>
            <a:solidFill>
              <a:schemeClr val="tx1">
                <a:alpha val="80000"/>
              </a:schemeClr>
            </a:solidFill>
            <a:ln w="25400">
              <a:solidFill>
                <a:schemeClr val="tx1"/>
              </a:solidFill>
            </a:ln>
          </p:spPr>
          <p:txBody>
            <a:bodyPr wrap="square" rtlCol="0">
              <a:spAutoFit/>
            </a:bodyPr>
            <a:lstStyle/>
            <a:p>
              <a:pPr algn="r"/>
              <a:r>
                <a:rPr lang="en-US" dirty="0">
                  <a:solidFill>
                    <a:schemeClr val="bg1"/>
                  </a:solidFill>
                  <a:latin typeface="Century Gothic" charset="0"/>
                  <a:ea typeface="Century Gothic" charset="0"/>
                  <a:cs typeface="Century Gothic" charset="0"/>
                </a:rPr>
                <a:t>e.g., Iowa</a:t>
              </a:r>
            </a:p>
          </p:txBody>
        </p:sp>
        <p:cxnSp>
          <p:nvCxnSpPr>
            <p:cNvPr id="10" name="Straight Arrow Connector 9">
              <a:extLst>
                <a:ext uri="{FF2B5EF4-FFF2-40B4-BE49-F238E27FC236}">
                  <a16:creationId xmlns:a16="http://schemas.microsoft.com/office/drawing/2014/main" id="{1A7EA691-6BB0-2E4E-8509-9DB1026B3737}"/>
                </a:ext>
              </a:extLst>
            </p:cNvPr>
            <p:cNvCxnSpPr/>
            <p:nvPr/>
          </p:nvCxnSpPr>
          <p:spPr>
            <a:xfrm flipH="1">
              <a:off x="4030134" y="1735667"/>
              <a:ext cx="694266" cy="971354"/>
            </a:xfrm>
            <a:prstGeom prst="straightConnector1">
              <a:avLst/>
            </a:prstGeom>
            <a:ln w="254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DC427C2-6E30-D448-A6B1-6748AE5B50E7}"/>
                </a:ext>
              </a:extLst>
            </p:cNvPr>
            <p:cNvSpPr txBox="1"/>
            <p:nvPr/>
          </p:nvSpPr>
          <p:spPr>
            <a:xfrm>
              <a:off x="4120616" y="1366334"/>
              <a:ext cx="1207567" cy="369332"/>
            </a:xfrm>
            <a:prstGeom prst="rect">
              <a:avLst/>
            </a:prstGeom>
            <a:solidFill>
              <a:schemeClr val="tx1">
                <a:alpha val="80000"/>
              </a:schemeClr>
            </a:solidFill>
            <a:ln w="25400">
              <a:solidFill>
                <a:schemeClr val="tx1"/>
              </a:solidFill>
            </a:ln>
          </p:spPr>
          <p:txBody>
            <a:bodyPr wrap="square" rtlCol="0">
              <a:spAutoFit/>
            </a:bodyPr>
            <a:lstStyle/>
            <a:p>
              <a:pPr algn="ctr"/>
              <a:r>
                <a:rPr lang="en-US" dirty="0">
                  <a:solidFill>
                    <a:schemeClr val="bg1"/>
                  </a:solidFill>
                  <a:latin typeface="Century Gothic" charset="0"/>
                  <a:ea typeface="Century Gothic" charset="0"/>
                  <a:cs typeface="Century Gothic" charset="0"/>
                </a:rPr>
                <a:t>48 States</a:t>
              </a:r>
            </a:p>
          </p:txBody>
        </p:sp>
      </p:grpSp>
      <p:sp>
        <p:nvSpPr>
          <p:cNvPr id="12" name="TextBox 11">
            <a:extLst>
              <a:ext uri="{FF2B5EF4-FFF2-40B4-BE49-F238E27FC236}">
                <a16:creationId xmlns:a16="http://schemas.microsoft.com/office/drawing/2014/main" id="{0FC9D317-CB85-364A-84A8-AA674DED3A90}"/>
              </a:ext>
            </a:extLst>
          </p:cNvPr>
          <p:cNvSpPr txBox="1"/>
          <p:nvPr/>
        </p:nvSpPr>
        <p:spPr>
          <a:xfrm>
            <a:off x="85064" y="5424991"/>
            <a:ext cx="11557000" cy="738664"/>
          </a:xfrm>
          <a:prstGeom prst="rect">
            <a:avLst/>
          </a:prstGeom>
          <a:noFill/>
        </p:spPr>
        <p:txBody>
          <a:bodyPr wrap="square" rtlCol="0">
            <a:spAutoFit/>
          </a:bodyPr>
          <a:lstStyle/>
          <a:p>
            <a:pPr marL="285750" indent="-285750" algn="just">
              <a:buFont typeface="Arial" charset="0"/>
              <a:buChar char="•"/>
            </a:pPr>
            <a:r>
              <a:rPr lang="en-US" sz="1400" dirty="0">
                <a:latin typeface="Century Gothic" panose="020B0502020202020204" pitchFamily="34" charset="0"/>
              </a:rPr>
              <a:t>Larger geographic areas reduce variability, but transmission needs to be considered;</a:t>
            </a:r>
          </a:p>
          <a:p>
            <a:pPr marL="285750" indent="-285750" algn="just">
              <a:buFont typeface="Arial" charset="0"/>
              <a:buChar char="•"/>
            </a:pPr>
            <a:r>
              <a:rPr lang="en-US" sz="1400" dirty="0">
                <a:latin typeface="Century Gothic" panose="020B0502020202020204" pitchFamily="34" charset="0"/>
              </a:rPr>
              <a:t>High resolution data (temporally and spatially) are needed to characterize the resource variability;</a:t>
            </a:r>
          </a:p>
          <a:p>
            <a:pPr marL="285750" indent="-285750" algn="just">
              <a:buFont typeface="Arial" charset="0"/>
              <a:buChar char="•"/>
            </a:pPr>
            <a:r>
              <a:rPr lang="en-US" sz="1400" b="1" dirty="0">
                <a:latin typeface="Century Gothic" panose="020B0502020202020204" pitchFamily="34" charset="0"/>
              </a:rPr>
              <a:t>If scale, resolution, transmission and generation dispatch can be co-optimized, co-benefits emerge.</a:t>
            </a:r>
          </a:p>
        </p:txBody>
      </p:sp>
    </p:spTree>
    <p:extLst>
      <p:ext uri="{BB962C8B-B14F-4D97-AF65-F5344CB8AC3E}">
        <p14:creationId xmlns:p14="http://schemas.microsoft.com/office/powerpoint/2010/main" val="247868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2705725"/>
            <a:ext cx="9144000" cy="1446550"/>
          </a:xfrm>
          <a:prstGeom prst="rect">
            <a:avLst/>
          </a:prstGeom>
          <a:noFill/>
        </p:spPr>
        <p:txBody>
          <a:bodyPr wrap="square" rtlCol="0">
            <a:spAutoFit/>
          </a:bodyPr>
          <a:lstStyle/>
          <a:p>
            <a:pPr algn="ctr"/>
            <a:r>
              <a:rPr lang="en-US" sz="4400" b="1" dirty="0">
                <a:solidFill>
                  <a:srgbClr val="7030A0"/>
                </a:solidFill>
                <a:latin typeface="Century Gothic" charset="0"/>
                <a:ea typeface="Century Gothic" charset="0"/>
                <a:cs typeface="Century Gothic" charset="0"/>
              </a:rPr>
              <a:t>To Achieve Low-Emissions Many Aspects Must Come Together</a:t>
            </a:r>
            <a:endParaRPr lang="en-US" sz="4400" i="1" dirty="0">
              <a:solidFill>
                <a:srgbClr val="7030A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126319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Box 10"/>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Land Use Restricts Siting</a:t>
            </a:r>
          </a:p>
        </p:txBody>
      </p:sp>
      <p:pic>
        <p:nvPicPr>
          <p:cNvPr id="7" name="Picture 6">
            <a:extLst>
              <a:ext uri="{FF2B5EF4-FFF2-40B4-BE49-F238E27FC236}">
                <a16:creationId xmlns:a16="http://schemas.microsoft.com/office/drawing/2014/main" id="{BFEDDE0D-BBAB-3040-90F1-AD6556BB2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655" y="695432"/>
            <a:ext cx="7704689" cy="3961747"/>
          </a:xfrm>
          <a:prstGeom prst="rect">
            <a:avLst/>
          </a:prstGeom>
          <a:ln w="25400">
            <a:solidFill>
              <a:schemeClr val="tx1"/>
            </a:solidFill>
          </a:ln>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C6BCC6F-DB8D-7C49-AA45-583B06F5E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191" y="4070117"/>
            <a:ext cx="1437770" cy="575862"/>
          </a:xfrm>
          <a:prstGeom prst="rect">
            <a:avLst/>
          </a:prstGeom>
        </p:spPr>
      </p:pic>
      <p:grpSp>
        <p:nvGrpSpPr>
          <p:cNvPr id="12" name="Group 11">
            <a:extLst>
              <a:ext uri="{FF2B5EF4-FFF2-40B4-BE49-F238E27FC236}">
                <a16:creationId xmlns:a16="http://schemas.microsoft.com/office/drawing/2014/main" id="{C7A49423-E1D4-6246-928D-B840DD66304C}"/>
              </a:ext>
            </a:extLst>
          </p:cNvPr>
          <p:cNvGrpSpPr/>
          <p:nvPr/>
        </p:nvGrpSpPr>
        <p:grpSpPr>
          <a:xfrm>
            <a:off x="741871" y="4788734"/>
            <a:ext cx="8194703" cy="1662471"/>
            <a:chOff x="191316" y="4664385"/>
            <a:chExt cx="9190974" cy="1796535"/>
          </a:xfrm>
        </p:grpSpPr>
        <p:grpSp>
          <p:nvGrpSpPr>
            <p:cNvPr id="14" name="Group 13">
              <a:extLst>
                <a:ext uri="{FF2B5EF4-FFF2-40B4-BE49-F238E27FC236}">
                  <a16:creationId xmlns:a16="http://schemas.microsoft.com/office/drawing/2014/main" id="{FC2A6C05-3920-FC42-8EF9-472CEEF90CD7}"/>
                </a:ext>
              </a:extLst>
            </p:cNvPr>
            <p:cNvGrpSpPr/>
            <p:nvPr/>
          </p:nvGrpSpPr>
          <p:grpSpPr>
            <a:xfrm>
              <a:off x="191316" y="4667279"/>
              <a:ext cx="2308588" cy="1793641"/>
              <a:chOff x="291984" y="4658890"/>
              <a:chExt cx="2308588" cy="1793641"/>
            </a:xfrm>
          </p:grpSpPr>
          <p:sp>
            <p:nvSpPr>
              <p:cNvPr id="44" name="TextBox 43">
                <a:extLst>
                  <a:ext uri="{FF2B5EF4-FFF2-40B4-BE49-F238E27FC236}">
                    <a16:creationId xmlns:a16="http://schemas.microsoft.com/office/drawing/2014/main" id="{E0C56DA3-8929-A447-93F3-B3B516185A34}"/>
                  </a:ext>
                </a:extLst>
              </p:cNvPr>
              <p:cNvSpPr txBox="1"/>
              <p:nvPr/>
            </p:nvSpPr>
            <p:spPr>
              <a:xfrm>
                <a:off x="610514" y="4658890"/>
                <a:ext cx="1594958"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Water</a:t>
                </a:r>
              </a:p>
            </p:txBody>
          </p:sp>
          <p:pic>
            <p:nvPicPr>
              <p:cNvPr id="45" name="Picture 44">
                <a:extLst>
                  <a:ext uri="{FF2B5EF4-FFF2-40B4-BE49-F238E27FC236}">
                    <a16:creationId xmlns:a16="http://schemas.microsoft.com/office/drawing/2014/main" id="{143BF42D-0FFC-BF4D-9561-FA3CF84AA6FE}"/>
                  </a:ext>
                </a:extLst>
              </p:cNvPr>
              <p:cNvPicPr>
                <a:picLocks/>
              </p:cNvPicPr>
              <p:nvPr/>
            </p:nvPicPr>
            <p:blipFill>
              <a:blip r:embed="rId6"/>
              <a:stretch>
                <a:fillRect/>
              </a:stretch>
            </p:blipFill>
            <p:spPr>
              <a:xfrm>
                <a:off x="291984" y="4674471"/>
                <a:ext cx="301752" cy="301752"/>
              </a:xfrm>
              <a:prstGeom prst="rect">
                <a:avLst/>
              </a:prstGeom>
              <a:ln w="25400">
                <a:solidFill>
                  <a:schemeClr val="tx1"/>
                </a:solidFill>
              </a:ln>
              <a:effectLst/>
            </p:spPr>
          </p:pic>
          <p:pic>
            <p:nvPicPr>
              <p:cNvPr id="46" name="Picture 45">
                <a:extLst>
                  <a:ext uri="{FF2B5EF4-FFF2-40B4-BE49-F238E27FC236}">
                    <a16:creationId xmlns:a16="http://schemas.microsoft.com/office/drawing/2014/main" id="{795D774E-6956-1044-984E-97958E296193}"/>
                  </a:ext>
                </a:extLst>
              </p:cNvPr>
              <p:cNvPicPr>
                <a:picLocks/>
              </p:cNvPicPr>
              <p:nvPr/>
            </p:nvPicPr>
            <p:blipFill>
              <a:blip r:embed="rId7"/>
              <a:stretch>
                <a:fillRect/>
              </a:stretch>
            </p:blipFill>
            <p:spPr>
              <a:xfrm>
                <a:off x="296510" y="5043548"/>
                <a:ext cx="301752" cy="301752"/>
              </a:xfrm>
              <a:prstGeom prst="rect">
                <a:avLst/>
              </a:prstGeom>
              <a:ln w="25400">
                <a:solidFill>
                  <a:schemeClr val="tx1"/>
                </a:solidFill>
              </a:ln>
            </p:spPr>
          </p:pic>
          <p:pic>
            <p:nvPicPr>
              <p:cNvPr id="47" name="Picture 46">
                <a:extLst>
                  <a:ext uri="{FF2B5EF4-FFF2-40B4-BE49-F238E27FC236}">
                    <a16:creationId xmlns:a16="http://schemas.microsoft.com/office/drawing/2014/main" id="{37CB5BC0-BC5B-AF4E-80ED-949317069A98}"/>
                  </a:ext>
                </a:extLst>
              </p:cNvPr>
              <p:cNvPicPr>
                <a:picLocks/>
              </p:cNvPicPr>
              <p:nvPr/>
            </p:nvPicPr>
            <p:blipFill>
              <a:blip r:embed="rId8"/>
              <a:stretch>
                <a:fillRect/>
              </a:stretch>
            </p:blipFill>
            <p:spPr>
              <a:xfrm>
                <a:off x="296510" y="5412625"/>
                <a:ext cx="301752" cy="301752"/>
              </a:xfrm>
              <a:prstGeom prst="rect">
                <a:avLst/>
              </a:prstGeom>
              <a:ln w="25400">
                <a:solidFill>
                  <a:schemeClr val="tx1"/>
                </a:solidFill>
              </a:ln>
            </p:spPr>
          </p:pic>
          <p:pic>
            <p:nvPicPr>
              <p:cNvPr id="48" name="Picture 47">
                <a:extLst>
                  <a:ext uri="{FF2B5EF4-FFF2-40B4-BE49-F238E27FC236}">
                    <a16:creationId xmlns:a16="http://schemas.microsoft.com/office/drawing/2014/main" id="{7993FD70-AB29-C041-903D-1F18A38E0773}"/>
                  </a:ext>
                </a:extLst>
              </p:cNvPr>
              <p:cNvPicPr>
                <a:picLocks/>
              </p:cNvPicPr>
              <p:nvPr/>
            </p:nvPicPr>
            <p:blipFill>
              <a:blip r:embed="rId9"/>
              <a:stretch>
                <a:fillRect/>
              </a:stretch>
            </p:blipFill>
            <p:spPr>
              <a:xfrm>
                <a:off x="296510" y="5781702"/>
                <a:ext cx="301752" cy="301752"/>
              </a:xfrm>
              <a:prstGeom prst="rect">
                <a:avLst/>
              </a:prstGeom>
              <a:ln w="25400">
                <a:solidFill>
                  <a:schemeClr val="tx1"/>
                </a:solidFill>
              </a:ln>
            </p:spPr>
          </p:pic>
          <p:pic>
            <p:nvPicPr>
              <p:cNvPr id="49" name="Picture 48">
                <a:extLst>
                  <a:ext uri="{FF2B5EF4-FFF2-40B4-BE49-F238E27FC236}">
                    <a16:creationId xmlns:a16="http://schemas.microsoft.com/office/drawing/2014/main" id="{15742262-0ABE-104C-A6AE-2FEFF59A15E7}"/>
                  </a:ext>
                </a:extLst>
              </p:cNvPr>
              <p:cNvPicPr>
                <a:picLocks/>
              </p:cNvPicPr>
              <p:nvPr/>
            </p:nvPicPr>
            <p:blipFill>
              <a:blip r:embed="rId10"/>
              <a:stretch>
                <a:fillRect/>
              </a:stretch>
            </p:blipFill>
            <p:spPr>
              <a:xfrm>
                <a:off x="291984" y="6150779"/>
                <a:ext cx="301752" cy="301752"/>
              </a:xfrm>
              <a:prstGeom prst="rect">
                <a:avLst/>
              </a:prstGeom>
              <a:ln w="25400">
                <a:solidFill>
                  <a:schemeClr val="tx1"/>
                </a:solidFill>
              </a:ln>
            </p:spPr>
          </p:pic>
          <p:sp>
            <p:nvSpPr>
              <p:cNvPr id="50" name="TextBox 49">
                <a:extLst>
                  <a:ext uri="{FF2B5EF4-FFF2-40B4-BE49-F238E27FC236}">
                    <a16:creationId xmlns:a16="http://schemas.microsoft.com/office/drawing/2014/main" id="{8A50A7DC-941F-A74F-821D-60E51899A34E}"/>
                  </a:ext>
                </a:extLst>
              </p:cNvPr>
              <p:cNvSpPr txBox="1"/>
              <p:nvPr/>
            </p:nvSpPr>
            <p:spPr>
              <a:xfrm>
                <a:off x="618903" y="5027957"/>
                <a:ext cx="1977476"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Evergreen NL Forest</a:t>
                </a:r>
              </a:p>
            </p:txBody>
          </p:sp>
          <p:sp>
            <p:nvSpPr>
              <p:cNvPr id="51" name="TextBox 50">
                <a:extLst>
                  <a:ext uri="{FF2B5EF4-FFF2-40B4-BE49-F238E27FC236}">
                    <a16:creationId xmlns:a16="http://schemas.microsoft.com/office/drawing/2014/main" id="{B8C25596-84CE-AB44-91AB-119B9FDC37C3}"/>
                  </a:ext>
                </a:extLst>
              </p:cNvPr>
              <p:cNvSpPr txBox="1"/>
              <p:nvPr/>
            </p:nvSpPr>
            <p:spPr>
              <a:xfrm>
                <a:off x="618903" y="5416844"/>
                <a:ext cx="1885196"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Evergreen BL Forest</a:t>
                </a:r>
              </a:p>
            </p:txBody>
          </p:sp>
          <p:sp>
            <p:nvSpPr>
              <p:cNvPr id="52" name="TextBox 51">
                <a:extLst>
                  <a:ext uri="{FF2B5EF4-FFF2-40B4-BE49-F238E27FC236}">
                    <a16:creationId xmlns:a16="http://schemas.microsoft.com/office/drawing/2014/main" id="{A9C276DE-21EA-FF4D-BA15-D61BD53444E1}"/>
                  </a:ext>
                </a:extLst>
              </p:cNvPr>
              <p:cNvSpPr txBox="1"/>
              <p:nvPr/>
            </p:nvSpPr>
            <p:spPr>
              <a:xfrm>
                <a:off x="623096" y="5784558"/>
                <a:ext cx="1977476"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Deciduous NL Forest</a:t>
                </a:r>
              </a:p>
            </p:txBody>
          </p:sp>
          <p:sp>
            <p:nvSpPr>
              <p:cNvPr id="53" name="TextBox 52">
                <a:extLst>
                  <a:ext uri="{FF2B5EF4-FFF2-40B4-BE49-F238E27FC236}">
                    <a16:creationId xmlns:a16="http://schemas.microsoft.com/office/drawing/2014/main" id="{3C467DB0-19B5-1D40-87B6-05800C4E7444}"/>
                  </a:ext>
                </a:extLst>
              </p:cNvPr>
              <p:cNvSpPr txBox="1"/>
              <p:nvPr/>
            </p:nvSpPr>
            <p:spPr>
              <a:xfrm>
                <a:off x="618903" y="6148974"/>
                <a:ext cx="1977476"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Deciduous BL Forest</a:t>
                </a:r>
              </a:p>
            </p:txBody>
          </p:sp>
        </p:grpSp>
        <p:grpSp>
          <p:nvGrpSpPr>
            <p:cNvPr id="15" name="Group 14">
              <a:extLst>
                <a:ext uri="{FF2B5EF4-FFF2-40B4-BE49-F238E27FC236}">
                  <a16:creationId xmlns:a16="http://schemas.microsoft.com/office/drawing/2014/main" id="{B632E4E6-DFB2-F049-B79F-07CE6B9E486F}"/>
                </a:ext>
              </a:extLst>
            </p:cNvPr>
            <p:cNvGrpSpPr/>
            <p:nvPr/>
          </p:nvGrpSpPr>
          <p:grpSpPr>
            <a:xfrm>
              <a:off x="2549092" y="4664385"/>
              <a:ext cx="2316977" cy="1793502"/>
              <a:chOff x="2582648" y="4655996"/>
              <a:chExt cx="2316977" cy="1793502"/>
            </a:xfrm>
          </p:grpSpPr>
          <p:sp>
            <p:nvSpPr>
              <p:cNvPr id="34" name="TextBox 33">
                <a:extLst>
                  <a:ext uri="{FF2B5EF4-FFF2-40B4-BE49-F238E27FC236}">
                    <a16:creationId xmlns:a16="http://schemas.microsoft.com/office/drawing/2014/main" id="{87E83D02-3B3F-7441-B71D-FD086809FA30}"/>
                  </a:ext>
                </a:extLst>
              </p:cNvPr>
              <p:cNvSpPr txBox="1"/>
              <p:nvPr/>
            </p:nvSpPr>
            <p:spPr>
              <a:xfrm>
                <a:off x="2917956" y="4655996"/>
                <a:ext cx="1977475"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Mixed Forest</a:t>
                </a:r>
              </a:p>
            </p:txBody>
          </p:sp>
          <p:pic>
            <p:nvPicPr>
              <p:cNvPr id="35" name="Picture 34">
                <a:extLst>
                  <a:ext uri="{FF2B5EF4-FFF2-40B4-BE49-F238E27FC236}">
                    <a16:creationId xmlns:a16="http://schemas.microsoft.com/office/drawing/2014/main" id="{0B9FEA16-6EC9-0441-8030-BB8FE0CCAF92}"/>
                  </a:ext>
                </a:extLst>
              </p:cNvPr>
              <p:cNvPicPr>
                <a:picLocks/>
              </p:cNvPicPr>
              <p:nvPr/>
            </p:nvPicPr>
            <p:blipFill>
              <a:blip r:embed="rId11"/>
              <a:stretch>
                <a:fillRect/>
              </a:stretch>
            </p:blipFill>
            <p:spPr>
              <a:xfrm>
                <a:off x="2596119" y="4674471"/>
                <a:ext cx="304800" cy="301752"/>
              </a:xfrm>
              <a:prstGeom prst="rect">
                <a:avLst/>
              </a:prstGeom>
              <a:ln w="25400">
                <a:solidFill>
                  <a:schemeClr val="tx1"/>
                </a:solidFill>
              </a:ln>
            </p:spPr>
          </p:pic>
          <p:pic>
            <p:nvPicPr>
              <p:cNvPr id="36" name="Picture 35">
                <a:extLst>
                  <a:ext uri="{FF2B5EF4-FFF2-40B4-BE49-F238E27FC236}">
                    <a16:creationId xmlns:a16="http://schemas.microsoft.com/office/drawing/2014/main" id="{D7C405EF-7AC6-1D4D-87AD-36C51AF741A0}"/>
                  </a:ext>
                </a:extLst>
              </p:cNvPr>
              <p:cNvPicPr>
                <a:picLocks/>
              </p:cNvPicPr>
              <p:nvPr/>
            </p:nvPicPr>
            <p:blipFill>
              <a:blip r:embed="rId12"/>
              <a:stretch>
                <a:fillRect/>
              </a:stretch>
            </p:blipFill>
            <p:spPr>
              <a:xfrm>
                <a:off x="2588980" y="5043548"/>
                <a:ext cx="301752" cy="301752"/>
              </a:xfrm>
              <a:prstGeom prst="rect">
                <a:avLst/>
              </a:prstGeom>
              <a:ln w="25400">
                <a:solidFill>
                  <a:schemeClr val="tx1"/>
                </a:solidFill>
              </a:ln>
            </p:spPr>
          </p:pic>
          <p:pic>
            <p:nvPicPr>
              <p:cNvPr id="37" name="Picture 36">
                <a:extLst>
                  <a:ext uri="{FF2B5EF4-FFF2-40B4-BE49-F238E27FC236}">
                    <a16:creationId xmlns:a16="http://schemas.microsoft.com/office/drawing/2014/main" id="{DE144B97-763A-4544-A9D4-B6AB15AF2E66}"/>
                  </a:ext>
                </a:extLst>
              </p:cNvPr>
              <p:cNvPicPr>
                <a:picLocks/>
              </p:cNvPicPr>
              <p:nvPr/>
            </p:nvPicPr>
            <p:blipFill>
              <a:blip r:embed="rId13"/>
              <a:stretch>
                <a:fillRect/>
              </a:stretch>
            </p:blipFill>
            <p:spPr>
              <a:xfrm>
                <a:off x="2582648" y="5411943"/>
                <a:ext cx="301752" cy="301752"/>
              </a:xfrm>
              <a:prstGeom prst="rect">
                <a:avLst/>
              </a:prstGeom>
              <a:ln w="25400">
                <a:solidFill>
                  <a:schemeClr val="tx1"/>
                </a:solidFill>
              </a:ln>
            </p:spPr>
          </p:pic>
          <p:pic>
            <p:nvPicPr>
              <p:cNvPr id="38" name="Picture 37">
                <a:extLst>
                  <a:ext uri="{FF2B5EF4-FFF2-40B4-BE49-F238E27FC236}">
                    <a16:creationId xmlns:a16="http://schemas.microsoft.com/office/drawing/2014/main" id="{DB4B1D88-8C06-024E-BF23-213187AE39A5}"/>
                  </a:ext>
                </a:extLst>
              </p:cNvPr>
              <p:cNvPicPr>
                <a:picLocks/>
              </p:cNvPicPr>
              <p:nvPr/>
            </p:nvPicPr>
            <p:blipFill>
              <a:blip r:embed="rId14"/>
              <a:stretch>
                <a:fillRect/>
              </a:stretch>
            </p:blipFill>
            <p:spPr>
              <a:xfrm>
                <a:off x="2583046" y="5780178"/>
                <a:ext cx="301752" cy="304800"/>
              </a:xfrm>
              <a:prstGeom prst="rect">
                <a:avLst/>
              </a:prstGeom>
              <a:ln w="25400">
                <a:solidFill>
                  <a:schemeClr val="tx1"/>
                </a:solidFill>
              </a:ln>
            </p:spPr>
          </p:pic>
          <p:pic>
            <p:nvPicPr>
              <p:cNvPr id="39" name="Picture 38">
                <a:extLst>
                  <a:ext uri="{FF2B5EF4-FFF2-40B4-BE49-F238E27FC236}">
                    <a16:creationId xmlns:a16="http://schemas.microsoft.com/office/drawing/2014/main" id="{73A28D84-5298-E641-809F-0B88B4B4F51B}"/>
                  </a:ext>
                </a:extLst>
              </p:cNvPr>
              <p:cNvPicPr>
                <a:picLocks/>
              </p:cNvPicPr>
              <p:nvPr/>
            </p:nvPicPr>
            <p:blipFill>
              <a:blip r:embed="rId15"/>
              <a:stretch>
                <a:fillRect/>
              </a:stretch>
            </p:blipFill>
            <p:spPr>
              <a:xfrm>
                <a:off x="2583046" y="6147746"/>
                <a:ext cx="301752" cy="301752"/>
              </a:xfrm>
              <a:prstGeom prst="rect">
                <a:avLst/>
              </a:prstGeom>
              <a:ln w="25400">
                <a:solidFill>
                  <a:schemeClr val="tx1"/>
                </a:solidFill>
              </a:ln>
            </p:spPr>
          </p:pic>
          <p:sp>
            <p:nvSpPr>
              <p:cNvPr id="40" name="TextBox 39">
                <a:extLst>
                  <a:ext uri="{FF2B5EF4-FFF2-40B4-BE49-F238E27FC236}">
                    <a16:creationId xmlns:a16="http://schemas.microsoft.com/office/drawing/2014/main" id="{01677D89-D77F-5246-860C-3FA4CEAE5B34}"/>
                  </a:ext>
                </a:extLst>
              </p:cNvPr>
              <p:cNvSpPr txBox="1"/>
              <p:nvPr/>
            </p:nvSpPr>
            <p:spPr>
              <a:xfrm>
                <a:off x="2917956" y="5033335"/>
                <a:ext cx="1977475"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Closed </a:t>
                </a:r>
                <a:r>
                  <a:rPr lang="en-US" sz="1200" b="1" dirty="0" err="1">
                    <a:latin typeface="Century Gothic" panose="020B0502020202020204" pitchFamily="34" charset="0"/>
                  </a:rPr>
                  <a:t>Shrubland</a:t>
                </a:r>
                <a:endParaRPr lang="en-US" sz="1200" b="1" dirty="0">
                  <a:latin typeface="Century Gothic" panose="020B0502020202020204" pitchFamily="34" charset="0"/>
                </a:endParaRPr>
              </a:p>
            </p:txBody>
          </p:sp>
          <p:sp>
            <p:nvSpPr>
              <p:cNvPr id="41" name="TextBox 40">
                <a:extLst>
                  <a:ext uri="{FF2B5EF4-FFF2-40B4-BE49-F238E27FC236}">
                    <a16:creationId xmlns:a16="http://schemas.microsoft.com/office/drawing/2014/main" id="{8FB0DB04-6C68-B949-9C51-1B3BE227AD63}"/>
                  </a:ext>
                </a:extLst>
              </p:cNvPr>
              <p:cNvSpPr txBox="1"/>
              <p:nvPr/>
            </p:nvSpPr>
            <p:spPr>
              <a:xfrm>
                <a:off x="2919354" y="5403850"/>
                <a:ext cx="1977475"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Open </a:t>
                </a:r>
                <a:r>
                  <a:rPr lang="en-US" sz="1200" b="1" dirty="0" err="1">
                    <a:latin typeface="Century Gothic" panose="020B0502020202020204" pitchFamily="34" charset="0"/>
                  </a:rPr>
                  <a:t>Shrubland</a:t>
                </a:r>
                <a:endParaRPr lang="en-US" sz="1200" b="1" dirty="0">
                  <a:latin typeface="Century Gothic" panose="020B0502020202020204" pitchFamily="34" charset="0"/>
                </a:endParaRPr>
              </a:p>
            </p:txBody>
          </p:sp>
          <p:sp>
            <p:nvSpPr>
              <p:cNvPr id="42" name="TextBox 41">
                <a:extLst>
                  <a:ext uri="{FF2B5EF4-FFF2-40B4-BE49-F238E27FC236}">
                    <a16:creationId xmlns:a16="http://schemas.microsoft.com/office/drawing/2014/main" id="{E4FB6F33-28CC-F041-8D4B-02DE60E1CA71}"/>
                  </a:ext>
                </a:extLst>
              </p:cNvPr>
              <p:cNvSpPr txBox="1"/>
              <p:nvPr/>
            </p:nvSpPr>
            <p:spPr>
              <a:xfrm>
                <a:off x="2912363" y="5791141"/>
                <a:ext cx="1977475"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Woody Savanna</a:t>
                </a:r>
              </a:p>
            </p:txBody>
          </p:sp>
          <p:sp>
            <p:nvSpPr>
              <p:cNvPr id="43" name="TextBox 42">
                <a:extLst>
                  <a:ext uri="{FF2B5EF4-FFF2-40B4-BE49-F238E27FC236}">
                    <a16:creationId xmlns:a16="http://schemas.microsoft.com/office/drawing/2014/main" id="{A17C9D36-3BEC-2149-8FAB-C870BE8305B2}"/>
                  </a:ext>
                </a:extLst>
              </p:cNvPr>
              <p:cNvSpPr txBox="1"/>
              <p:nvPr/>
            </p:nvSpPr>
            <p:spPr>
              <a:xfrm>
                <a:off x="2922150" y="6144877"/>
                <a:ext cx="1977475"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Savanna</a:t>
                </a:r>
              </a:p>
            </p:txBody>
          </p:sp>
        </p:grpSp>
        <p:grpSp>
          <p:nvGrpSpPr>
            <p:cNvPr id="16" name="Group 15">
              <a:extLst>
                <a:ext uri="{FF2B5EF4-FFF2-40B4-BE49-F238E27FC236}">
                  <a16:creationId xmlns:a16="http://schemas.microsoft.com/office/drawing/2014/main" id="{5D482C2F-2C57-1F4E-BAA9-ADD0C1C3F2CA}"/>
                </a:ext>
              </a:extLst>
            </p:cNvPr>
            <p:cNvGrpSpPr/>
            <p:nvPr/>
          </p:nvGrpSpPr>
          <p:grpSpPr>
            <a:xfrm>
              <a:off x="4761333" y="4678232"/>
              <a:ext cx="2956539" cy="1769354"/>
              <a:chOff x="4769722" y="4669843"/>
              <a:chExt cx="2956539" cy="1769354"/>
            </a:xfrm>
          </p:grpSpPr>
          <p:pic>
            <p:nvPicPr>
              <p:cNvPr id="24" name="Picture 23">
                <a:extLst>
                  <a:ext uri="{FF2B5EF4-FFF2-40B4-BE49-F238E27FC236}">
                    <a16:creationId xmlns:a16="http://schemas.microsoft.com/office/drawing/2014/main" id="{F31FBDB3-8A4C-0C4F-B00E-BD282F48AAFF}"/>
                  </a:ext>
                </a:extLst>
              </p:cNvPr>
              <p:cNvPicPr>
                <a:picLocks/>
              </p:cNvPicPr>
              <p:nvPr/>
            </p:nvPicPr>
            <p:blipFill>
              <a:blip r:embed="rId16"/>
              <a:stretch>
                <a:fillRect/>
              </a:stretch>
            </p:blipFill>
            <p:spPr>
              <a:xfrm>
                <a:off x="4769722" y="4674471"/>
                <a:ext cx="301752" cy="301752"/>
              </a:xfrm>
              <a:prstGeom prst="rect">
                <a:avLst/>
              </a:prstGeom>
              <a:ln w="25400">
                <a:solidFill>
                  <a:schemeClr val="tx1"/>
                </a:solidFill>
              </a:ln>
            </p:spPr>
          </p:pic>
          <p:pic>
            <p:nvPicPr>
              <p:cNvPr id="25" name="Picture 24">
                <a:extLst>
                  <a:ext uri="{FF2B5EF4-FFF2-40B4-BE49-F238E27FC236}">
                    <a16:creationId xmlns:a16="http://schemas.microsoft.com/office/drawing/2014/main" id="{795BE122-B999-C944-9D38-6454F69CCB05}"/>
                  </a:ext>
                </a:extLst>
              </p:cNvPr>
              <p:cNvPicPr>
                <a:picLocks/>
              </p:cNvPicPr>
              <p:nvPr/>
            </p:nvPicPr>
            <p:blipFill>
              <a:blip r:embed="rId17"/>
              <a:stretch>
                <a:fillRect/>
              </a:stretch>
            </p:blipFill>
            <p:spPr>
              <a:xfrm>
                <a:off x="4773972" y="5042615"/>
                <a:ext cx="301752" cy="301752"/>
              </a:xfrm>
              <a:prstGeom prst="rect">
                <a:avLst/>
              </a:prstGeom>
              <a:ln w="25400">
                <a:solidFill>
                  <a:schemeClr val="tx1"/>
                </a:solidFill>
              </a:ln>
            </p:spPr>
          </p:pic>
          <p:pic>
            <p:nvPicPr>
              <p:cNvPr id="26" name="Picture 25">
                <a:extLst>
                  <a:ext uri="{FF2B5EF4-FFF2-40B4-BE49-F238E27FC236}">
                    <a16:creationId xmlns:a16="http://schemas.microsoft.com/office/drawing/2014/main" id="{685E2C47-F070-B244-9620-42D85F201CA4}"/>
                  </a:ext>
                </a:extLst>
              </p:cNvPr>
              <p:cNvPicPr>
                <a:picLocks/>
              </p:cNvPicPr>
              <p:nvPr/>
            </p:nvPicPr>
            <p:blipFill>
              <a:blip r:embed="rId18"/>
              <a:stretch>
                <a:fillRect/>
              </a:stretch>
            </p:blipFill>
            <p:spPr>
              <a:xfrm>
                <a:off x="4770037" y="5402641"/>
                <a:ext cx="301752" cy="301752"/>
              </a:xfrm>
              <a:prstGeom prst="rect">
                <a:avLst/>
              </a:prstGeom>
              <a:ln w="25400">
                <a:solidFill>
                  <a:schemeClr val="tx1"/>
                </a:solidFill>
              </a:ln>
            </p:spPr>
          </p:pic>
          <p:pic>
            <p:nvPicPr>
              <p:cNvPr id="27" name="Picture 26">
                <a:extLst>
                  <a:ext uri="{FF2B5EF4-FFF2-40B4-BE49-F238E27FC236}">
                    <a16:creationId xmlns:a16="http://schemas.microsoft.com/office/drawing/2014/main" id="{93B01FA0-32FF-BC45-94BC-57AB42D76A94}"/>
                  </a:ext>
                </a:extLst>
              </p:cNvPr>
              <p:cNvPicPr>
                <a:picLocks/>
              </p:cNvPicPr>
              <p:nvPr/>
            </p:nvPicPr>
            <p:blipFill>
              <a:blip r:embed="rId19"/>
              <a:stretch>
                <a:fillRect/>
              </a:stretch>
            </p:blipFill>
            <p:spPr>
              <a:xfrm>
                <a:off x="4770037" y="5770125"/>
                <a:ext cx="301752" cy="304800"/>
              </a:xfrm>
              <a:prstGeom prst="rect">
                <a:avLst/>
              </a:prstGeom>
              <a:ln w="25400">
                <a:solidFill>
                  <a:schemeClr val="tx1"/>
                </a:solidFill>
              </a:ln>
            </p:spPr>
          </p:pic>
          <p:pic>
            <p:nvPicPr>
              <p:cNvPr id="28" name="Picture 27">
                <a:extLst>
                  <a:ext uri="{FF2B5EF4-FFF2-40B4-BE49-F238E27FC236}">
                    <a16:creationId xmlns:a16="http://schemas.microsoft.com/office/drawing/2014/main" id="{5B09D94F-5D64-A146-ACAE-D1E052CA8E6D}"/>
                  </a:ext>
                </a:extLst>
              </p:cNvPr>
              <p:cNvPicPr>
                <a:picLocks/>
              </p:cNvPicPr>
              <p:nvPr/>
            </p:nvPicPr>
            <p:blipFill>
              <a:blip r:embed="rId20"/>
              <a:stretch>
                <a:fillRect/>
              </a:stretch>
            </p:blipFill>
            <p:spPr>
              <a:xfrm>
                <a:off x="4773916" y="6137445"/>
                <a:ext cx="301752" cy="301752"/>
              </a:xfrm>
              <a:prstGeom prst="rect">
                <a:avLst/>
              </a:prstGeom>
              <a:ln w="25400">
                <a:solidFill>
                  <a:schemeClr val="tx1"/>
                </a:solidFill>
              </a:ln>
            </p:spPr>
          </p:pic>
          <p:sp>
            <p:nvSpPr>
              <p:cNvPr id="29" name="TextBox 28">
                <a:extLst>
                  <a:ext uri="{FF2B5EF4-FFF2-40B4-BE49-F238E27FC236}">
                    <a16:creationId xmlns:a16="http://schemas.microsoft.com/office/drawing/2014/main" id="{A0736A5C-E345-D24C-829D-D2816B28F6C8}"/>
                  </a:ext>
                </a:extLst>
              </p:cNvPr>
              <p:cNvSpPr txBox="1"/>
              <p:nvPr/>
            </p:nvSpPr>
            <p:spPr>
              <a:xfrm>
                <a:off x="5107286" y="4669843"/>
                <a:ext cx="1977475"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Grassland</a:t>
                </a:r>
              </a:p>
            </p:txBody>
          </p:sp>
          <p:sp>
            <p:nvSpPr>
              <p:cNvPr id="30" name="TextBox 29">
                <a:extLst>
                  <a:ext uri="{FF2B5EF4-FFF2-40B4-BE49-F238E27FC236}">
                    <a16:creationId xmlns:a16="http://schemas.microsoft.com/office/drawing/2014/main" id="{74161EE0-AFEF-8045-9EFB-D56A4EFAEBD2}"/>
                  </a:ext>
                </a:extLst>
              </p:cNvPr>
              <p:cNvSpPr txBox="1"/>
              <p:nvPr/>
            </p:nvSpPr>
            <p:spPr>
              <a:xfrm>
                <a:off x="5097473" y="5044660"/>
                <a:ext cx="1977475"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Permanent Wetland</a:t>
                </a:r>
              </a:p>
            </p:txBody>
          </p:sp>
          <p:sp>
            <p:nvSpPr>
              <p:cNvPr id="31" name="TextBox 30">
                <a:extLst>
                  <a:ext uri="{FF2B5EF4-FFF2-40B4-BE49-F238E27FC236}">
                    <a16:creationId xmlns:a16="http://schemas.microsoft.com/office/drawing/2014/main" id="{4BE86248-2A10-9545-939D-7C0F322F629C}"/>
                  </a:ext>
                </a:extLst>
              </p:cNvPr>
              <p:cNvSpPr txBox="1"/>
              <p:nvPr/>
            </p:nvSpPr>
            <p:spPr>
              <a:xfrm>
                <a:off x="5098898" y="5406084"/>
                <a:ext cx="1977475"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Cropland</a:t>
                </a:r>
              </a:p>
            </p:txBody>
          </p:sp>
          <p:sp>
            <p:nvSpPr>
              <p:cNvPr id="32" name="TextBox 31">
                <a:extLst>
                  <a:ext uri="{FF2B5EF4-FFF2-40B4-BE49-F238E27FC236}">
                    <a16:creationId xmlns:a16="http://schemas.microsoft.com/office/drawing/2014/main" id="{57B72B7D-15D8-F941-9ADD-BE43E475F71E}"/>
                  </a:ext>
                </a:extLst>
              </p:cNvPr>
              <p:cNvSpPr txBox="1"/>
              <p:nvPr/>
            </p:nvSpPr>
            <p:spPr>
              <a:xfrm>
                <a:off x="5100295" y="5759821"/>
                <a:ext cx="1977475"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Urban &amp; Built up</a:t>
                </a:r>
              </a:p>
            </p:txBody>
          </p:sp>
          <p:sp>
            <p:nvSpPr>
              <p:cNvPr id="33" name="TextBox 32">
                <a:extLst>
                  <a:ext uri="{FF2B5EF4-FFF2-40B4-BE49-F238E27FC236}">
                    <a16:creationId xmlns:a16="http://schemas.microsoft.com/office/drawing/2014/main" id="{D5D60799-447E-1F45-93B9-4F3C49F3E94D}"/>
                  </a:ext>
                </a:extLst>
              </p:cNvPr>
              <p:cNvSpPr txBox="1"/>
              <p:nvPr/>
            </p:nvSpPr>
            <p:spPr>
              <a:xfrm>
                <a:off x="5101692" y="6138723"/>
                <a:ext cx="2624569"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Crops &amp; Natural Vegetation</a:t>
                </a:r>
              </a:p>
            </p:txBody>
          </p:sp>
        </p:grpSp>
        <p:grpSp>
          <p:nvGrpSpPr>
            <p:cNvPr id="17" name="Group 16">
              <a:extLst>
                <a:ext uri="{FF2B5EF4-FFF2-40B4-BE49-F238E27FC236}">
                  <a16:creationId xmlns:a16="http://schemas.microsoft.com/office/drawing/2014/main" id="{54B2109A-5B1C-E740-AAAD-C00602483D80}"/>
                </a:ext>
              </a:extLst>
            </p:cNvPr>
            <p:cNvGrpSpPr/>
            <p:nvPr/>
          </p:nvGrpSpPr>
          <p:grpSpPr>
            <a:xfrm>
              <a:off x="7084887" y="4669071"/>
              <a:ext cx="2297403" cy="1059720"/>
              <a:chOff x="6950663" y="4660682"/>
              <a:chExt cx="2297403" cy="1059720"/>
            </a:xfrm>
          </p:grpSpPr>
          <p:pic>
            <p:nvPicPr>
              <p:cNvPr id="18" name="Picture 17">
                <a:extLst>
                  <a:ext uri="{FF2B5EF4-FFF2-40B4-BE49-F238E27FC236}">
                    <a16:creationId xmlns:a16="http://schemas.microsoft.com/office/drawing/2014/main" id="{62095E80-613A-6A46-B6F6-A86175743685}"/>
                  </a:ext>
                </a:extLst>
              </p:cNvPr>
              <p:cNvPicPr>
                <a:picLocks/>
              </p:cNvPicPr>
              <p:nvPr/>
            </p:nvPicPr>
            <p:blipFill>
              <a:blip r:embed="rId21"/>
              <a:stretch>
                <a:fillRect/>
              </a:stretch>
            </p:blipFill>
            <p:spPr>
              <a:xfrm>
                <a:off x="6950663" y="4676090"/>
                <a:ext cx="301752" cy="301752"/>
              </a:xfrm>
              <a:prstGeom prst="rect">
                <a:avLst/>
              </a:prstGeom>
              <a:ln w="25400">
                <a:solidFill>
                  <a:schemeClr val="tx1"/>
                </a:solidFill>
              </a:ln>
            </p:spPr>
          </p:pic>
          <p:pic>
            <p:nvPicPr>
              <p:cNvPr id="19" name="Picture 18">
                <a:extLst>
                  <a:ext uri="{FF2B5EF4-FFF2-40B4-BE49-F238E27FC236}">
                    <a16:creationId xmlns:a16="http://schemas.microsoft.com/office/drawing/2014/main" id="{944E3170-7290-8546-B44B-2E38AA37DFFA}"/>
                  </a:ext>
                </a:extLst>
              </p:cNvPr>
              <p:cNvPicPr>
                <a:picLocks/>
              </p:cNvPicPr>
              <p:nvPr/>
            </p:nvPicPr>
            <p:blipFill>
              <a:blip r:embed="rId22"/>
              <a:stretch>
                <a:fillRect/>
              </a:stretch>
            </p:blipFill>
            <p:spPr>
              <a:xfrm>
                <a:off x="6950663" y="5045110"/>
                <a:ext cx="301752" cy="301752"/>
              </a:xfrm>
              <a:prstGeom prst="rect">
                <a:avLst/>
              </a:prstGeom>
              <a:ln w="25400">
                <a:solidFill>
                  <a:schemeClr val="tx1"/>
                </a:solidFill>
              </a:ln>
            </p:spPr>
          </p:pic>
          <p:pic>
            <p:nvPicPr>
              <p:cNvPr id="20" name="Picture 19">
                <a:extLst>
                  <a:ext uri="{FF2B5EF4-FFF2-40B4-BE49-F238E27FC236}">
                    <a16:creationId xmlns:a16="http://schemas.microsoft.com/office/drawing/2014/main" id="{E722970A-70A4-494B-BB2A-A837624D2B63}"/>
                  </a:ext>
                </a:extLst>
              </p:cNvPr>
              <p:cNvPicPr>
                <a:picLocks/>
              </p:cNvPicPr>
              <p:nvPr/>
            </p:nvPicPr>
            <p:blipFill>
              <a:blip r:embed="rId23"/>
              <a:stretch>
                <a:fillRect/>
              </a:stretch>
            </p:blipFill>
            <p:spPr>
              <a:xfrm>
                <a:off x="6950663" y="5418650"/>
                <a:ext cx="301752" cy="301752"/>
              </a:xfrm>
              <a:prstGeom prst="rect">
                <a:avLst/>
              </a:prstGeom>
              <a:ln w="25400">
                <a:solidFill>
                  <a:schemeClr val="tx1"/>
                </a:solidFill>
              </a:ln>
            </p:spPr>
          </p:pic>
          <p:sp>
            <p:nvSpPr>
              <p:cNvPr id="21" name="TextBox 20">
                <a:extLst>
                  <a:ext uri="{FF2B5EF4-FFF2-40B4-BE49-F238E27FC236}">
                    <a16:creationId xmlns:a16="http://schemas.microsoft.com/office/drawing/2014/main" id="{16F5DA91-1E04-994D-8FFF-5A1D442CED8C}"/>
                  </a:ext>
                </a:extLst>
              </p:cNvPr>
              <p:cNvSpPr txBox="1"/>
              <p:nvPr/>
            </p:nvSpPr>
            <p:spPr>
              <a:xfrm>
                <a:off x="7260804" y="4660682"/>
                <a:ext cx="1977475" cy="299336"/>
              </a:xfrm>
              <a:prstGeom prst="rect">
                <a:avLst/>
              </a:prstGeom>
              <a:noFill/>
              <a:ln w="25400">
                <a:noFill/>
              </a:ln>
            </p:spPr>
            <p:txBody>
              <a:bodyPr wrap="square" rtlCol="0" anchor="ctr">
                <a:spAutoFit/>
              </a:bodyPr>
              <a:lstStyle/>
              <a:p>
                <a:r>
                  <a:rPr lang="en-US" sz="1200" b="1" dirty="0">
                    <a:latin typeface="Century Gothic" panose="020B0502020202020204" pitchFamily="34" charset="0"/>
                  </a:rPr>
                  <a:t>Snow &amp; Ice</a:t>
                </a:r>
              </a:p>
            </p:txBody>
          </p:sp>
          <p:sp>
            <p:nvSpPr>
              <p:cNvPr id="22" name="TextBox 21">
                <a:extLst>
                  <a:ext uri="{FF2B5EF4-FFF2-40B4-BE49-F238E27FC236}">
                    <a16:creationId xmlns:a16="http://schemas.microsoft.com/office/drawing/2014/main" id="{8DE694B5-757B-4C48-8233-0108F3F3BC98}"/>
                  </a:ext>
                </a:extLst>
              </p:cNvPr>
              <p:cNvSpPr txBox="1"/>
              <p:nvPr/>
            </p:nvSpPr>
            <p:spPr>
              <a:xfrm>
                <a:off x="7269193" y="5037650"/>
                <a:ext cx="1977475"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Barren / Sparse</a:t>
                </a:r>
              </a:p>
            </p:txBody>
          </p:sp>
          <p:sp>
            <p:nvSpPr>
              <p:cNvPr id="23" name="TextBox 22">
                <a:extLst>
                  <a:ext uri="{FF2B5EF4-FFF2-40B4-BE49-F238E27FC236}">
                    <a16:creationId xmlns:a16="http://schemas.microsoft.com/office/drawing/2014/main" id="{7CD25FF3-F717-4549-99C4-539EA83BC938}"/>
                  </a:ext>
                </a:extLst>
              </p:cNvPr>
              <p:cNvSpPr txBox="1"/>
              <p:nvPr/>
            </p:nvSpPr>
            <p:spPr>
              <a:xfrm>
                <a:off x="7270591" y="5416552"/>
                <a:ext cx="1977475" cy="299337"/>
              </a:xfrm>
              <a:prstGeom prst="rect">
                <a:avLst/>
              </a:prstGeom>
              <a:noFill/>
              <a:ln w="25400">
                <a:noFill/>
              </a:ln>
            </p:spPr>
            <p:txBody>
              <a:bodyPr wrap="square" rtlCol="0" anchor="ctr">
                <a:spAutoFit/>
              </a:bodyPr>
              <a:lstStyle/>
              <a:p>
                <a:r>
                  <a:rPr lang="en-US" sz="1200" b="1" dirty="0">
                    <a:latin typeface="Century Gothic" panose="020B0502020202020204" pitchFamily="34" charset="0"/>
                  </a:rPr>
                  <a:t>Unclassified</a:t>
                </a:r>
              </a:p>
            </p:txBody>
          </p:sp>
        </p:grpSp>
      </p:grpSp>
      <p:sp>
        <p:nvSpPr>
          <p:cNvPr id="13" name="TextBox 12">
            <a:extLst>
              <a:ext uri="{FF2B5EF4-FFF2-40B4-BE49-F238E27FC236}">
                <a16:creationId xmlns:a16="http://schemas.microsoft.com/office/drawing/2014/main" id="{2A855CE1-8A71-FC4B-AE0D-5235B586D7BD}"/>
              </a:ext>
            </a:extLst>
          </p:cNvPr>
          <p:cNvSpPr txBox="1"/>
          <p:nvPr/>
        </p:nvSpPr>
        <p:spPr>
          <a:xfrm>
            <a:off x="1766998" y="723348"/>
            <a:ext cx="5610002" cy="246221"/>
          </a:xfrm>
          <a:prstGeom prst="rect">
            <a:avLst/>
          </a:prstGeom>
          <a:solidFill>
            <a:schemeClr val="bg1">
              <a:lumMod val="95000"/>
            </a:schemeClr>
          </a:solidFill>
        </p:spPr>
        <p:txBody>
          <a:bodyPr wrap="square" rtlCol="0">
            <a:spAutoFit/>
          </a:bodyPr>
          <a:lstStyle/>
          <a:p>
            <a:pPr algn="ctr"/>
            <a:r>
              <a:rPr lang="en-US" sz="1000" b="1" dirty="0"/>
              <a:t>Original Data Source: </a:t>
            </a:r>
            <a:r>
              <a:rPr lang="en-US" sz="1000" i="1" dirty="0"/>
              <a:t>https://</a:t>
            </a:r>
            <a:r>
              <a:rPr lang="en-US" sz="1000" i="1" dirty="0" err="1"/>
              <a:t>lpdaac.usgs.gov</a:t>
            </a:r>
            <a:r>
              <a:rPr lang="en-US" sz="1000" i="1" dirty="0"/>
              <a:t>/</a:t>
            </a:r>
            <a:r>
              <a:rPr lang="en-US" sz="1000" i="1" dirty="0" err="1"/>
              <a:t>dataset_discovery</a:t>
            </a:r>
            <a:r>
              <a:rPr lang="en-US" sz="1000" i="1" dirty="0"/>
              <a:t>/</a:t>
            </a:r>
            <a:r>
              <a:rPr lang="en-US" sz="1000" i="1" dirty="0" err="1"/>
              <a:t>modis</a:t>
            </a:r>
            <a:r>
              <a:rPr lang="en-US" sz="1000" i="1" dirty="0"/>
              <a:t>/</a:t>
            </a:r>
            <a:r>
              <a:rPr lang="en-US" sz="1000" i="1" dirty="0" err="1"/>
              <a:t>modis_products_table</a:t>
            </a:r>
            <a:r>
              <a:rPr lang="en-US" sz="1000" i="1" dirty="0"/>
              <a:t>/mcd12c1</a:t>
            </a:r>
          </a:p>
        </p:txBody>
      </p:sp>
    </p:spTree>
    <p:extLst>
      <p:ext uri="{BB962C8B-B14F-4D97-AF65-F5344CB8AC3E}">
        <p14:creationId xmlns:p14="http://schemas.microsoft.com/office/powerpoint/2010/main" val="3722242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stretch>
            <a:fillRect/>
          </a:stretch>
        </p:blipFill>
        <p:spPr>
          <a:xfrm>
            <a:off x="457200" y="685800"/>
            <a:ext cx="8229600" cy="5486400"/>
          </a:xfrm>
          <a:prstGeom prst="rect">
            <a:avLst/>
          </a:prstGeom>
          <a:ln w="25400">
            <a:solidFill>
              <a:schemeClr val="tx1"/>
            </a:solidFill>
          </a:ln>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51442022-37DF-1848-B663-B2389CA6D2A0}"/>
              </a:ext>
            </a:extLst>
          </p:cNvPr>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Demand Behavior Changes</a:t>
            </a:r>
          </a:p>
        </p:txBody>
      </p:sp>
    </p:spTree>
    <p:extLst>
      <p:ext uri="{BB962C8B-B14F-4D97-AF65-F5344CB8AC3E}">
        <p14:creationId xmlns:p14="http://schemas.microsoft.com/office/powerpoint/2010/main" val="4032995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Wind Resource (3-km, 5-min)</a:t>
            </a:r>
          </a:p>
        </p:txBody>
      </p:sp>
      <p:pic>
        <p:nvPicPr>
          <p:cNvPr id="6" name="Picture 5">
            <a:extLst>
              <a:ext uri="{FF2B5EF4-FFF2-40B4-BE49-F238E27FC236}">
                <a16:creationId xmlns:a16="http://schemas.microsoft.com/office/drawing/2014/main" id="{DF63A948-33B0-DF47-92D8-AEB8A3AC7971}"/>
              </a:ext>
            </a:extLst>
          </p:cNvPr>
          <p:cNvPicPr>
            <a:picLocks noChangeAspect="1"/>
          </p:cNvPicPr>
          <p:nvPr/>
        </p:nvPicPr>
        <p:blipFill>
          <a:blip r:embed="rId3"/>
          <a:stretch>
            <a:fillRect/>
          </a:stretch>
        </p:blipFill>
        <p:spPr>
          <a:xfrm>
            <a:off x="228600" y="867130"/>
            <a:ext cx="8686800" cy="5123740"/>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23212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Box 10"/>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Multiple “Flavors” of Technologies</a:t>
            </a:r>
          </a:p>
        </p:txBody>
      </p:sp>
      <p:pic>
        <p:nvPicPr>
          <p:cNvPr id="54" name="Picture 53">
            <a:extLst>
              <a:ext uri="{FF2B5EF4-FFF2-40B4-BE49-F238E27FC236}">
                <a16:creationId xmlns:a16="http://schemas.microsoft.com/office/drawing/2014/main" id="{D7A7DB32-BD1A-ED48-A3AC-7B159E9AA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663331"/>
            <a:ext cx="7315200" cy="5463602"/>
          </a:xfrm>
          <a:prstGeom prst="rect">
            <a:avLst/>
          </a:prstGeom>
          <a:ln w="25400">
            <a:solidFill>
              <a:schemeClr val="tx1"/>
            </a:solidFill>
          </a:ln>
          <a:effectLst>
            <a:outerShdw blurRad="63500" sx="102000" sy="102000" algn="ctr" rotWithShape="0">
              <a:prstClr val="black">
                <a:alpha val="40000"/>
              </a:prstClr>
            </a:outerShdw>
          </a:effectLst>
        </p:spPr>
      </p:pic>
      <p:sp>
        <p:nvSpPr>
          <p:cNvPr id="57" name="TextBox 56">
            <a:extLst>
              <a:ext uri="{FF2B5EF4-FFF2-40B4-BE49-F238E27FC236}">
                <a16:creationId xmlns:a16="http://schemas.microsoft.com/office/drawing/2014/main" id="{6A7D8046-68D0-C647-BB7E-D9E85A4E781B}"/>
              </a:ext>
            </a:extLst>
          </p:cNvPr>
          <p:cNvSpPr txBox="1"/>
          <p:nvPr/>
        </p:nvSpPr>
        <p:spPr>
          <a:xfrm>
            <a:off x="7021491" y="4332529"/>
            <a:ext cx="851686" cy="369332"/>
          </a:xfrm>
          <a:prstGeom prst="rect">
            <a:avLst/>
          </a:prstGeom>
          <a:solidFill>
            <a:schemeClr val="bg1">
              <a:lumMod val="85000"/>
            </a:schemeClr>
          </a:solidFill>
          <a:ln w="25400">
            <a:solidFill>
              <a:schemeClr val="tx1"/>
            </a:solidFill>
          </a:ln>
        </p:spPr>
        <p:txBody>
          <a:bodyPr wrap="square" rtlCol="0">
            <a:spAutoFit/>
          </a:bodyPr>
          <a:lstStyle/>
          <a:p>
            <a:pPr algn="ctr"/>
            <a:r>
              <a:rPr lang="en-US" sz="1800" b="1" dirty="0">
                <a:solidFill>
                  <a:srgbClr val="C00000"/>
                </a:solidFill>
                <a:latin typeface="Century Gothic" panose="020B0502020202020204" pitchFamily="34" charset="0"/>
              </a:rPr>
              <a:t>160m</a:t>
            </a:r>
            <a:endParaRPr lang="en-US" sz="1800" b="1" baseline="30000" dirty="0">
              <a:solidFill>
                <a:srgbClr val="C00000"/>
              </a:solidFill>
              <a:latin typeface="Century Gothic" panose="020B0502020202020204" pitchFamily="34" charset="0"/>
            </a:endParaRPr>
          </a:p>
        </p:txBody>
      </p:sp>
      <p:sp>
        <p:nvSpPr>
          <p:cNvPr id="58" name="TextBox 57">
            <a:extLst>
              <a:ext uri="{FF2B5EF4-FFF2-40B4-BE49-F238E27FC236}">
                <a16:creationId xmlns:a16="http://schemas.microsoft.com/office/drawing/2014/main" id="{12B14666-2F46-FA49-941D-7D43C613BA0F}"/>
              </a:ext>
            </a:extLst>
          </p:cNvPr>
          <p:cNvSpPr txBox="1"/>
          <p:nvPr/>
        </p:nvSpPr>
        <p:spPr>
          <a:xfrm>
            <a:off x="3005668" y="1554554"/>
            <a:ext cx="698072" cy="369332"/>
          </a:xfrm>
          <a:prstGeom prst="rect">
            <a:avLst/>
          </a:prstGeom>
          <a:solidFill>
            <a:schemeClr val="bg1">
              <a:lumMod val="85000"/>
            </a:schemeClr>
          </a:solidFill>
          <a:ln w="25400">
            <a:solidFill>
              <a:schemeClr val="tx1"/>
            </a:solidFill>
          </a:ln>
        </p:spPr>
        <p:txBody>
          <a:bodyPr wrap="square" rtlCol="0">
            <a:spAutoFit/>
          </a:bodyPr>
          <a:lstStyle/>
          <a:p>
            <a:pPr algn="ctr"/>
            <a:r>
              <a:rPr lang="en-US" sz="1800" b="1" dirty="0">
                <a:solidFill>
                  <a:srgbClr val="09CAF0"/>
                </a:solidFill>
                <a:latin typeface="Century Gothic" panose="020B0502020202020204" pitchFamily="34" charset="0"/>
              </a:rPr>
              <a:t>80m</a:t>
            </a:r>
            <a:endParaRPr lang="en-US" sz="1800" b="1" baseline="30000" dirty="0">
              <a:solidFill>
                <a:srgbClr val="09CAF0"/>
              </a:solidFill>
              <a:latin typeface="Century Gothic" panose="020B0502020202020204" pitchFamily="34" charset="0"/>
            </a:endParaRPr>
          </a:p>
        </p:txBody>
      </p:sp>
      <p:sp>
        <p:nvSpPr>
          <p:cNvPr id="59" name="TextBox 58">
            <a:extLst>
              <a:ext uri="{FF2B5EF4-FFF2-40B4-BE49-F238E27FC236}">
                <a16:creationId xmlns:a16="http://schemas.microsoft.com/office/drawing/2014/main" id="{BA6F847D-F2BF-1C46-89BC-65FED989F415}"/>
              </a:ext>
            </a:extLst>
          </p:cNvPr>
          <p:cNvSpPr txBox="1"/>
          <p:nvPr/>
        </p:nvSpPr>
        <p:spPr>
          <a:xfrm>
            <a:off x="4857422" y="1081227"/>
            <a:ext cx="851686" cy="369332"/>
          </a:xfrm>
          <a:prstGeom prst="rect">
            <a:avLst/>
          </a:prstGeom>
          <a:solidFill>
            <a:schemeClr val="bg1">
              <a:lumMod val="85000"/>
            </a:schemeClr>
          </a:solidFill>
          <a:ln w="25400">
            <a:solidFill>
              <a:schemeClr val="tx1"/>
            </a:solidFill>
          </a:ln>
        </p:spPr>
        <p:txBody>
          <a:bodyPr wrap="square" rtlCol="0">
            <a:spAutoFit/>
          </a:bodyPr>
          <a:lstStyle/>
          <a:p>
            <a:pPr algn="ctr"/>
            <a:r>
              <a:rPr lang="en-US" sz="1800" b="1" dirty="0">
                <a:solidFill>
                  <a:srgbClr val="1EA394"/>
                </a:solidFill>
                <a:latin typeface="Century Gothic" panose="020B0502020202020204" pitchFamily="34" charset="0"/>
              </a:rPr>
              <a:t>100m</a:t>
            </a:r>
            <a:endParaRPr lang="en-US" sz="1800" b="1" baseline="30000" dirty="0">
              <a:solidFill>
                <a:srgbClr val="1EA394"/>
              </a:solidFill>
              <a:latin typeface="Century Gothic" panose="020B0502020202020204" pitchFamily="34" charset="0"/>
            </a:endParaRPr>
          </a:p>
        </p:txBody>
      </p:sp>
      <p:sp>
        <p:nvSpPr>
          <p:cNvPr id="60" name="TextBox 59">
            <a:extLst>
              <a:ext uri="{FF2B5EF4-FFF2-40B4-BE49-F238E27FC236}">
                <a16:creationId xmlns:a16="http://schemas.microsoft.com/office/drawing/2014/main" id="{0F27D423-19F8-1249-AB07-80FD5B95C1C2}"/>
              </a:ext>
            </a:extLst>
          </p:cNvPr>
          <p:cNvSpPr txBox="1"/>
          <p:nvPr/>
        </p:nvSpPr>
        <p:spPr>
          <a:xfrm>
            <a:off x="5164386" y="5136223"/>
            <a:ext cx="851686" cy="369332"/>
          </a:xfrm>
          <a:prstGeom prst="rect">
            <a:avLst/>
          </a:prstGeom>
          <a:solidFill>
            <a:schemeClr val="bg1">
              <a:lumMod val="85000"/>
            </a:schemeClr>
          </a:solidFill>
          <a:ln w="25400">
            <a:solidFill>
              <a:schemeClr val="tx1"/>
            </a:solidFill>
          </a:ln>
        </p:spPr>
        <p:txBody>
          <a:bodyPr wrap="square" rtlCol="0">
            <a:spAutoFit/>
          </a:bodyPr>
          <a:lstStyle/>
          <a:p>
            <a:pPr algn="ctr"/>
            <a:r>
              <a:rPr lang="en-US" sz="1800" b="1" dirty="0">
                <a:solidFill>
                  <a:srgbClr val="F8B027"/>
                </a:solidFill>
                <a:latin typeface="Century Gothic" panose="020B0502020202020204" pitchFamily="34" charset="0"/>
              </a:rPr>
              <a:t>140m</a:t>
            </a:r>
            <a:endParaRPr lang="en-US" sz="1800" b="1" baseline="30000" dirty="0">
              <a:solidFill>
                <a:srgbClr val="F8B027"/>
              </a:solidFill>
              <a:latin typeface="Century Gothic" panose="020B0502020202020204" pitchFamily="34" charset="0"/>
            </a:endParaRPr>
          </a:p>
        </p:txBody>
      </p:sp>
      <p:sp>
        <p:nvSpPr>
          <p:cNvPr id="61" name="TextBox 60">
            <a:extLst>
              <a:ext uri="{FF2B5EF4-FFF2-40B4-BE49-F238E27FC236}">
                <a16:creationId xmlns:a16="http://schemas.microsoft.com/office/drawing/2014/main" id="{9CEEA71F-BB71-E04F-838A-1DE1CC6624CA}"/>
              </a:ext>
            </a:extLst>
          </p:cNvPr>
          <p:cNvSpPr txBox="1"/>
          <p:nvPr/>
        </p:nvSpPr>
        <p:spPr>
          <a:xfrm>
            <a:off x="6398397" y="1571439"/>
            <a:ext cx="851686" cy="369332"/>
          </a:xfrm>
          <a:prstGeom prst="rect">
            <a:avLst/>
          </a:prstGeom>
          <a:solidFill>
            <a:schemeClr val="bg1">
              <a:lumMod val="85000"/>
            </a:schemeClr>
          </a:solidFill>
          <a:ln w="25400">
            <a:solidFill>
              <a:schemeClr val="tx1"/>
            </a:solidFill>
          </a:ln>
        </p:spPr>
        <p:txBody>
          <a:bodyPr wrap="square" rtlCol="0">
            <a:spAutoFit/>
          </a:bodyPr>
          <a:lstStyle/>
          <a:p>
            <a:pPr algn="ctr"/>
            <a:r>
              <a:rPr lang="en-US" sz="1800" b="1" dirty="0">
                <a:solidFill>
                  <a:srgbClr val="A3D336"/>
                </a:solidFill>
                <a:latin typeface="Century Gothic" panose="020B0502020202020204" pitchFamily="34" charset="0"/>
              </a:rPr>
              <a:t>120m</a:t>
            </a:r>
            <a:endParaRPr lang="en-US" sz="1800" b="1" baseline="30000" dirty="0">
              <a:solidFill>
                <a:srgbClr val="A3D336"/>
              </a:solidFill>
              <a:latin typeface="Century Gothic" panose="020B0502020202020204" pitchFamily="34" charset="0"/>
            </a:endParaRPr>
          </a:p>
        </p:txBody>
      </p:sp>
      <p:cxnSp>
        <p:nvCxnSpPr>
          <p:cNvPr id="62" name="Straight Arrow Connector 61">
            <a:extLst>
              <a:ext uri="{FF2B5EF4-FFF2-40B4-BE49-F238E27FC236}">
                <a16:creationId xmlns:a16="http://schemas.microsoft.com/office/drawing/2014/main" id="{4A8DFD55-9685-5342-BAB8-2E382DB62A6B}"/>
              </a:ext>
            </a:extLst>
          </p:cNvPr>
          <p:cNvCxnSpPr>
            <a:cxnSpLocks/>
            <a:stCxn id="58" idx="2"/>
          </p:cNvCxnSpPr>
          <p:nvPr/>
        </p:nvCxnSpPr>
        <p:spPr>
          <a:xfrm>
            <a:off x="3354704" y="1923886"/>
            <a:ext cx="751707" cy="632610"/>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A22C643-8CF3-E544-B1D5-E7A66C3078C8}"/>
              </a:ext>
            </a:extLst>
          </p:cNvPr>
          <p:cNvCxnSpPr>
            <a:cxnSpLocks/>
          </p:cNvCxnSpPr>
          <p:nvPr/>
        </p:nvCxnSpPr>
        <p:spPr>
          <a:xfrm flipH="1">
            <a:off x="5029600" y="1445714"/>
            <a:ext cx="230493" cy="1110782"/>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A34F2D5-4BEB-0947-87FA-AE56CCF673A7}"/>
              </a:ext>
            </a:extLst>
          </p:cNvPr>
          <p:cNvCxnSpPr>
            <a:cxnSpLocks/>
          </p:cNvCxnSpPr>
          <p:nvPr/>
        </p:nvCxnSpPr>
        <p:spPr>
          <a:xfrm flipH="1">
            <a:off x="6460119" y="1940771"/>
            <a:ext cx="364122" cy="1171229"/>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218E2465-BD3E-6A4D-AD2D-1485D4C77A7B}"/>
              </a:ext>
            </a:extLst>
          </p:cNvPr>
          <p:cNvCxnSpPr>
            <a:cxnSpLocks/>
            <a:stCxn id="57" idx="0"/>
          </p:cNvCxnSpPr>
          <p:nvPr/>
        </p:nvCxnSpPr>
        <p:spPr>
          <a:xfrm flipH="1" flipV="1">
            <a:off x="6858109" y="3723469"/>
            <a:ext cx="589225" cy="609060"/>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5A9A73E-352E-134D-91FA-3AA21E77284E}"/>
              </a:ext>
            </a:extLst>
          </p:cNvPr>
          <p:cNvCxnSpPr>
            <a:cxnSpLocks/>
          </p:cNvCxnSpPr>
          <p:nvPr/>
        </p:nvCxnSpPr>
        <p:spPr>
          <a:xfrm flipH="1" flipV="1">
            <a:off x="4420765" y="4879663"/>
            <a:ext cx="1169466" cy="256562"/>
          </a:xfrm>
          <a:prstGeom prst="straightConnector1">
            <a:avLst/>
          </a:prstGeom>
          <a:ln w="2540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751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extBox 13"/>
          <p:cNvSpPr txBox="1"/>
          <p:nvPr/>
        </p:nvSpPr>
        <p:spPr>
          <a:xfrm>
            <a:off x="4215161" y="775079"/>
            <a:ext cx="4810907" cy="5447645"/>
          </a:xfrm>
          <a:prstGeom prst="rect">
            <a:avLst/>
          </a:prstGeom>
          <a:noFill/>
        </p:spPr>
        <p:txBody>
          <a:bodyPr wrap="square" rtlCol="0">
            <a:spAutoFit/>
          </a:bodyPr>
          <a:lstStyle/>
          <a:p>
            <a:pPr algn="just"/>
            <a:r>
              <a:rPr lang="en-US" sz="1200" b="1" dirty="0">
                <a:latin typeface="Century Gothic" charset="0"/>
                <a:ea typeface="Century Gothic" charset="0"/>
                <a:cs typeface="Century Gothic" charset="0"/>
              </a:rPr>
              <a:t>Purpose of Vibrant Clean Energy, LLC:</a:t>
            </a:r>
          </a:p>
          <a:p>
            <a:pPr algn="just"/>
            <a:endParaRPr lang="en-US" sz="1200" b="1" dirty="0">
              <a:latin typeface="Century Gothic" charset="0"/>
              <a:ea typeface="Century Gothic" charset="0"/>
              <a:cs typeface="Century Gothic" charset="0"/>
            </a:endParaRPr>
          </a:p>
          <a:p>
            <a:pPr marL="214313" indent="-214313" algn="just">
              <a:buFont typeface="Arial" charset="0"/>
              <a:buChar char="•"/>
            </a:pPr>
            <a:r>
              <a:rPr lang="en-US" sz="1200" dirty="0">
                <a:latin typeface="Century Gothic" charset="0"/>
                <a:ea typeface="Century Gothic" charset="0"/>
                <a:cs typeface="Century Gothic" charset="0"/>
              </a:rPr>
              <a:t>Reduce the cost of electricity and help evolve economies to near zero emissions;</a:t>
            </a:r>
          </a:p>
          <a:p>
            <a:pPr marL="214313" indent="-214313" algn="just">
              <a:buFont typeface="Arial" charset="0"/>
              <a:buChar char="•"/>
            </a:pPr>
            <a:endParaRPr lang="en-US" sz="1200" dirty="0">
              <a:latin typeface="Century Gothic" charset="0"/>
              <a:ea typeface="Century Gothic" charset="0"/>
              <a:cs typeface="Century Gothic" charset="0"/>
            </a:endParaRPr>
          </a:p>
          <a:p>
            <a:pPr marL="214313" indent="-214313" algn="just">
              <a:buFont typeface="Arial" charset="0"/>
              <a:buChar char="•"/>
            </a:pPr>
            <a:r>
              <a:rPr lang="en-US" sz="1200" dirty="0">
                <a:latin typeface="Century Gothic" charset="0"/>
                <a:ea typeface="Century Gothic" charset="0"/>
                <a:cs typeface="Century Gothic" charset="0"/>
              </a:rPr>
              <a:t>Co-optimize transmission, generation, storage, and distributed resources;</a:t>
            </a:r>
          </a:p>
          <a:p>
            <a:pPr marL="214313" indent="-214313" algn="just">
              <a:buFont typeface="Arial" charset="0"/>
              <a:buChar char="•"/>
            </a:pPr>
            <a:endParaRPr lang="en-US" sz="1200" dirty="0">
              <a:latin typeface="Century Gothic" charset="0"/>
              <a:ea typeface="Century Gothic" charset="0"/>
              <a:cs typeface="Century Gothic" charset="0"/>
            </a:endParaRPr>
          </a:p>
          <a:p>
            <a:pPr marL="214313" indent="-214313" algn="just">
              <a:buFont typeface="Arial" charset="0"/>
              <a:buChar char="•"/>
            </a:pPr>
            <a:r>
              <a:rPr lang="en-US" sz="1200" dirty="0">
                <a:latin typeface="Century Gothic" charset="0"/>
                <a:ea typeface="Century Gothic" charset="0"/>
                <a:cs typeface="Century Gothic" charset="0"/>
              </a:rPr>
              <a:t>Increase the understanding of how Variable Generation impacts and alters the electricity grid and model it more accurately;</a:t>
            </a:r>
          </a:p>
          <a:p>
            <a:pPr marL="214313" indent="-214313" algn="just">
              <a:buFont typeface="Arial" charset="0"/>
              <a:buChar char="•"/>
            </a:pPr>
            <a:endParaRPr lang="en-US" sz="1200" dirty="0">
              <a:latin typeface="Century Gothic" charset="0"/>
              <a:ea typeface="Century Gothic" charset="0"/>
              <a:cs typeface="Century Gothic" charset="0"/>
            </a:endParaRPr>
          </a:p>
          <a:p>
            <a:pPr marL="214313" indent="-214313" algn="just">
              <a:buFont typeface="Arial" charset="0"/>
              <a:buChar char="•"/>
            </a:pPr>
            <a:r>
              <a:rPr lang="en-US" sz="1200" dirty="0">
                <a:latin typeface="Century Gothic" charset="0"/>
                <a:ea typeface="Century Gothic" charset="0"/>
                <a:cs typeface="Century Gothic" charset="0"/>
              </a:rPr>
              <a:t>Agnostically determine the least-cost portfolio of generation that will remove emissions from the economy;</a:t>
            </a:r>
          </a:p>
          <a:p>
            <a:pPr marL="214313" indent="-214313" algn="just">
              <a:buFont typeface="Arial" charset="0"/>
              <a:buChar char="•"/>
            </a:pPr>
            <a:endParaRPr lang="en-US" sz="1200" dirty="0">
              <a:latin typeface="Century Gothic" charset="0"/>
              <a:ea typeface="Century Gothic" charset="0"/>
              <a:cs typeface="Century Gothic" charset="0"/>
            </a:endParaRPr>
          </a:p>
          <a:p>
            <a:pPr marL="214313" indent="-214313" algn="just">
              <a:buFont typeface="Arial" charset="0"/>
              <a:buChar char="•"/>
            </a:pPr>
            <a:r>
              <a:rPr lang="en-US" sz="1200" dirty="0">
                <a:latin typeface="Century Gothic" charset="0"/>
                <a:ea typeface="Century Gothic" charset="0"/>
                <a:cs typeface="Century Gothic" charset="0"/>
              </a:rPr>
              <a:t>Determine the optimal mix of VG and other resources for efficient energy sectors;</a:t>
            </a:r>
          </a:p>
          <a:p>
            <a:pPr marL="214313" indent="-214313" algn="just">
              <a:buFont typeface="Arial" charset="0"/>
              <a:buChar char="•"/>
            </a:pPr>
            <a:endParaRPr lang="en-US" sz="1200" dirty="0">
              <a:latin typeface="Century Gothic" charset="0"/>
              <a:ea typeface="Century Gothic" charset="0"/>
              <a:cs typeface="Century Gothic" charset="0"/>
            </a:endParaRPr>
          </a:p>
          <a:p>
            <a:pPr marL="214313" indent="-214313" algn="just">
              <a:buFont typeface="Arial" charset="0"/>
              <a:buChar char="•"/>
            </a:pPr>
            <a:r>
              <a:rPr lang="en-US" sz="1200" dirty="0">
                <a:latin typeface="Century Gothic" charset="0"/>
                <a:ea typeface="Century Gothic" charset="0"/>
                <a:cs typeface="Century Gothic" charset="0"/>
              </a:rPr>
              <a:t>Help direct the transition of heating and transportation to electrification;</a:t>
            </a:r>
          </a:p>
          <a:p>
            <a:pPr marL="214313" indent="-214313" algn="just">
              <a:buFont typeface="Arial" charset="0"/>
              <a:buChar char="•"/>
            </a:pPr>
            <a:endParaRPr lang="en-US" sz="1200" dirty="0">
              <a:latin typeface="Century Gothic" charset="0"/>
              <a:ea typeface="Century Gothic" charset="0"/>
              <a:cs typeface="Century Gothic" charset="0"/>
            </a:endParaRPr>
          </a:p>
          <a:p>
            <a:pPr marL="214313" indent="-214313" algn="just">
              <a:buFont typeface="Arial" charset="0"/>
              <a:buChar char="•"/>
            </a:pPr>
            <a:r>
              <a:rPr lang="en-US" sz="1200" dirty="0">
                <a:latin typeface="Century Gothic" charset="0"/>
                <a:ea typeface="Century Gothic" charset="0"/>
                <a:cs typeface="Century Gothic" charset="0"/>
              </a:rPr>
              <a:t>License WIS:dom optimization model and/or perform studies using the model;</a:t>
            </a:r>
          </a:p>
          <a:p>
            <a:pPr marL="214313" indent="-214313" algn="just">
              <a:buFont typeface="Arial" charset="0"/>
              <a:buChar char="•"/>
            </a:pPr>
            <a:endParaRPr lang="en-US" sz="1200" dirty="0">
              <a:latin typeface="Century Gothic" charset="0"/>
              <a:ea typeface="Century Gothic" charset="0"/>
              <a:cs typeface="Century Gothic" charset="0"/>
            </a:endParaRPr>
          </a:p>
          <a:p>
            <a:pPr marL="214313" indent="-214313" algn="just">
              <a:buFont typeface="Arial" charset="0"/>
              <a:buChar char="•"/>
            </a:pPr>
            <a:r>
              <a:rPr lang="en-US" sz="1200" dirty="0">
                <a:latin typeface="Century Gothic" charset="0"/>
                <a:ea typeface="Century Gothic" charset="0"/>
                <a:cs typeface="Century Gothic" charset="0"/>
              </a:rPr>
              <a:t>Ensure profits for energy companies with a modernized grid;</a:t>
            </a:r>
          </a:p>
          <a:p>
            <a:pPr marL="214313" indent="-214313" algn="just">
              <a:buFont typeface="Arial" charset="0"/>
              <a:buChar char="•"/>
            </a:pPr>
            <a:endParaRPr lang="en-US" sz="1200" dirty="0">
              <a:latin typeface="Century Gothic" charset="0"/>
              <a:ea typeface="Century Gothic" charset="0"/>
              <a:cs typeface="Century Gothic" charset="0"/>
            </a:endParaRPr>
          </a:p>
          <a:p>
            <a:pPr marL="214313" indent="-214313" algn="just">
              <a:buFont typeface="Arial" charset="0"/>
              <a:buChar char="•"/>
            </a:pPr>
            <a:r>
              <a:rPr lang="en-US" sz="1200" dirty="0">
                <a:latin typeface="Century Gothic" charset="0"/>
                <a:ea typeface="Century Gothic" charset="0"/>
                <a:cs typeface="Century Gothic" charset="0"/>
              </a:rPr>
              <a:t>Assist clients unlock and understand the potential of high VRE scenarios, as well as zero emission pathways.</a:t>
            </a:r>
          </a:p>
        </p:txBody>
      </p:sp>
      <p:pic>
        <p:nvPicPr>
          <p:cNvPr id="15" name="Picture 14"/>
          <p:cNvPicPr>
            <a:picLocks noChangeAspect="1"/>
          </p:cNvPicPr>
          <p:nvPr/>
        </p:nvPicPr>
        <p:blipFill>
          <a:blip r:embed="rId4"/>
          <a:stretch>
            <a:fillRect/>
          </a:stretch>
        </p:blipFill>
        <p:spPr>
          <a:xfrm>
            <a:off x="166608" y="908381"/>
            <a:ext cx="3881945" cy="2382103"/>
          </a:xfrm>
          <a:prstGeom prst="rect">
            <a:avLst/>
          </a:prstGeom>
          <a:ln w="25400">
            <a:solidFill>
              <a:schemeClr val="tx1"/>
            </a:solidFill>
          </a:ln>
          <a:effectLst>
            <a:outerShdw blurRad="63500" sx="102000" sy="102000" algn="ctr" rotWithShape="0">
              <a:prstClr val="black">
                <a:alpha val="40000"/>
              </a:prstClr>
            </a:outerShdw>
          </a:effectLst>
        </p:spPr>
      </p:pic>
      <p:sp>
        <p:nvSpPr>
          <p:cNvPr id="10" name="TextBox 9"/>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Vibrant Clean Energy</a:t>
            </a:r>
          </a:p>
        </p:txBody>
      </p:sp>
      <p:pic>
        <p:nvPicPr>
          <p:cNvPr id="6" name="Picture 5">
            <a:extLst>
              <a:ext uri="{FF2B5EF4-FFF2-40B4-BE49-F238E27FC236}">
                <a16:creationId xmlns:a16="http://schemas.microsoft.com/office/drawing/2014/main" id="{2074EE7E-B5F7-C540-8505-2FA281EE43A0}"/>
              </a:ext>
            </a:extLst>
          </p:cNvPr>
          <p:cNvPicPr>
            <a:picLocks noChangeAspect="1"/>
          </p:cNvPicPr>
          <p:nvPr/>
        </p:nvPicPr>
        <p:blipFill>
          <a:blip r:embed="rId5"/>
          <a:stretch>
            <a:fillRect/>
          </a:stretch>
        </p:blipFill>
        <p:spPr>
          <a:xfrm>
            <a:off x="164481" y="3792249"/>
            <a:ext cx="2500342" cy="1471650"/>
          </a:xfrm>
          <a:prstGeom prst="rect">
            <a:avLst/>
          </a:prstGeom>
          <a:ln w="25400">
            <a:solidFill>
              <a:schemeClr val="tx1"/>
            </a:solidFill>
          </a:ln>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CE44084F-6953-0A49-81D3-41A2CC5EF5B7}"/>
              </a:ext>
            </a:extLst>
          </p:cNvPr>
          <p:cNvPicPr>
            <a:picLocks noChangeAspect="1"/>
          </p:cNvPicPr>
          <p:nvPr/>
        </p:nvPicPr>
        <p:blipFill>
          <a:blip r:embed="rId6"/>
          <a:stretch>
            <a:fillRect/>
          </a:stretch>
        </p:blipFill>
        <p:spPr>
          <a:xfrm>
            <a:off x="1215692" y="4528074"/>
            <a:ext cx="1807945" cy="1471650"/>
          </a:xfrm>
          <a:prstGeom prst="rect">
            <a:avLst/>
          </a:prstGeom>
          <a:ln w="25400">
            <a:solidFill>
              <a:schemeClr val="tx1"/>
            </a:solidFill>
          </a:ln>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4AC3FD4D-F3CF-FF4F-87F9-075B61675C48}"/>
              </a:ext>
            </a:extLst>
          </p:cNvPr>
          <p:cNvPicPr>
            <a:picLocks noChangeAspect="1"/>
          </p:cNvPicPr>
          <p:nvPr/>
        </p:nvPicPr>
        <p:blipFill>
          <a:blip r:embed="rId7"/>
          <a:stretch>
            <a:fillRect/>
          </a:stretch>
        </p:blipFill>
        <p:spPr>
          <a:xfrm>
            <a:off x="2048402" y="5263899"/>
            <a:ext cx="1807945" cy="1007188"/>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54972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Solar PV Resource (3-km, 5-min)</a:t>
            </a:r>
          </a:p>
        </p:txBody>
      </p:sp>
      <p:pic>
        <p:nvPicPr>
          <p:cNvPr id="5" name="Picture 4">
            <a:extLst>
              <a:ext uri="{FF2B5EF4-FFF2-40B4-BE49-F238E27FC236}">
                <a16:creationId xmlns:a16="http://schemas.microsoft.com/office/drawing/2014/main" id="{BF543DB9-0A06-F14A-8041-6664FA92C86B}"/>
              </a:ext>
            </a:extLst>
          </p:cNvPr>
          <p:cNvPicPr>
            <a:picLocks noChangeAspect="1"/>
          </p:cNvPicPr>
          <p:nvPr/>
        </p:nvPicPr>
        <p:blipFill>
          <a:blip r:embed="rId3"/>
          <a:stretch>
            <a:fillRect/>
          </a:stretch>
        </p:blipFill>
        <p:spPr>
          <a:xfrm>
            <a:off x="228600" y="867130"/>
            <a:ext cx="8686800" cy="5123740"/>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07692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4" name="Group 3">
            <a:extLst>
              <a:ext uri="{FF2B5EF4-FFF2-40B4-BE49-F238E27FC236}">
                <a16:creationId xmlns:a16="http://schemas.microsoft.com/office/drawing/2014/main" id="{85851B2D-8939-4544-9985-6DACAB5D32B6}"/>
              </a:ext>
            </a:extLst>
          </p:cNvPr>
          <p:cNvGrpSpPr>
            <a:grpSpLocks noChangeAspect="1"/>
          </p:cNvGrpSpPr>
          <p:nvPr/>
        </p:nvGrpSpPr>
        <p:grpSpPr>
          <a:xfrm>
            <a:off x="457200" y="986132"/>
            <a:ext cx="8229600" cy="4885735"/>
            <a:chOff x="287867" y="113597"/>
            <a:chExt cx="7459132" cy="4428325"/>
          </a:xfrm>
        </p:grpSpPr>
        <p:pic>
          <p:nvPicPr>
            <p:cNvPr id="5" name="Picture 4">
              <a:extLst>
                <a:ext uri="{FF2B5EF4-FFF2-40B4-BE49-F238E27FC236}">
                  <a16:creationId xmlns:a16="http://schemas.microsoft.com/office/drawing/2014/main" id="{BF543DB9-0A06-F14A-8041-6664FA92C86B}"/>
                </a:ext>
              </a:extLst>
            </p:cNvPr>
            <p:cNvPicPr>
              <a:picLocks noChangeAspect="1"/>
            </p:cNvPicPr>
            <p:nvPr/>
          </p:nvPicPr>
          <p:blipFill>
            <a:blip r:embed="rId4"/>
            <a:stretch>
              <a:fillRect/>
            </a:stretch>
          </p:blipFill>
          <p:spPr>
            <a:xfrm>
              <a:off x="287867" y="113597"/>
              <a:ext cx="3657600" cy="2157364"/>
            </a:xfrm>
            <a:prstGeom prst="rect">
              <a:avLst/>
            </a:prstGeom>
            <a:ln w="25400">
              <a:solidFill>
                <a:schemeClr val="tx1"/>
              </a:solid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A22E1558-714E-FD44-B2BC-9F54B700D592}"/>
                </a:ext>
              </a:extLst>
            </p:cNvPr>
            <p:cNvPicPr>
              <a:picLocks noChangeAspect="1"/>
            </p:cNvPicPr>
            <p:nvPr/>
          </p:nvPicPr>
          <p:blipFill>
            <a:blip r:embed="rId5"/>
            <a:stretch>
              <a:fillRect/>
            </a:stretch>
          </p:blipFill>
          <p:spPr>
            <a:xfrm>
              <a:off x="4089400" y="113597"/>
              <a:ext cx="3657599" cy="2157364"/>
            </a:xfrm>
            <a:prstGeom prst="rect">
              <a:avLst/>
            </a:prstGeom>
            <a:ln w="25400">
              <a:solidFill>
                <a:schemeClr val="tx1"/>
              </a:solidFill>
            </a:ln>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9F5B2D86-4DF9-014E-BB12-5F0A394AD935}"/>
                </a:ext>
              </a:extLst>
            </p:cNvPr>
            <p:cNvPicPr>
              <a:picLocks noChangeAspect="1"/>
            </p:cNvPicPr>
            <p:nvPr/>
          </p:nvPicPr>
          <p:blipFill>
            <a:blip r:embed="rId6"/>
            <a:stretch>
              <a:fillRect/>
            </a:stretch>
          </p:blipFill>
          <p:spPr>
            <a:xfrm>
              <a:off x="287867" y="2350318"/>
              <a:ext cx="3657599" cy="2157364"/>
            </a:xfrm>
            <a:prstGeom prst="rect">
              <a:avLst/>
            </a:prstGeom>
            <a:ln w="25400">
              <a:solidFill>
                <a:schemeClr val="tx1"/>
              </a:solidFill>
            </a:ln>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24F906D3-558A-A14F-A899-BFBE58FAD80C}"/>
                </a:ext>
              </a:extLst>
            </p:cNvPr>
            <p:cNvPicPr>
              <a:picLocks noChangeAspect="1"/>
            </p:cNvPicPr>
            <p:nvPr/>
          </p:nvPicPr>
          <p:blipFill>
            <a:blip r:embed="rId7"/>
            <a:stretch>
              <a:fillRect/>
            </a:stretch>
          </p:blipFill>
          <p:spPr>
            <a:xfrm>
              <a:off x="4089400" y="2384558"/>
              <a:ext cx="3657599" cy="2157364"/>
            </a:xfrm>
            <a:prstGeom prst="rect">
              <a:avLst/>
            </a:prstGeom>
            <a:ln w="25400">
              <a:solidFill>
                <a:schemeClr val="tx1"/>
              </a:solidFill>
            </a:ln>
            <a:effectLst>
              <a:outerShdw blurRad="63500" sx="102000" sy="102000" algn="ctr" rotWithShape="0">
                <a:prstClr val="black">
                  <a:alpha val="40000"/>
                </a:prstClr>
              </a:outerShdw>
            </a:effectLst>
          </p:spPr>
        </p:pic>
      </p:grpSp>
      <p:sp>
        <p:nvSpPr>
          <p:cNvPr id="11" name="TextBox 10">
            <a:extLst>
              <a:ext uri="{FF2B5EF4-FFF2-40B4-BE49-F238E27FC236}">
                <a16:creationId xmlns:a16="http://schemas.microsoft.com/office/drawing/2014/main" id="{23695E9A-F4D8-D744-B87C-A08B8B9C4DD4}"/>
              </a:ext>
            </a:extLst>
          </p:cNvPr>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Multiple “Flavors” of Technologies</a:t>
            </a:r>
          </a:p>
        </p:txBody>
      </p:sp>
    </p:spTree>
    <p:extLst>
      <p:ext uri="{BB962C8B-B14F-4D97-AF65-F5344CB8AC3E}">
        <p14:creationId xmlns:p14="http://schemas.microsoft.com/office/powerpoint/2010/main" val="1130232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Ramping Nuclear – Happens All The Time</a:t>
            </a:r>
          </a:p>
        </p:txBody>
      </p:sp>
      <p:pic>
        <p:nvPicPr>
          <p:cNvPr id="5" name="Picture 4">
            <a:extLst>
              <a:ext uri="{FF2B5EF4-FFF2-40B4-BE49-F238E27FC236}">
                <a16:creationId xmlns:a16="http://schemas.microsoft.com/office/drawing/2014/main" id="{05AF0438-734D-104B-A06C-67B3D7E049FE}"/>
              </a:ext>
            </a:extLst>
          </p:cNvPr>
          <p:cNvPicPr>
            <a:picLocks noChangeAspect="1"/>
          </p:cNvPicPr>
          <p:nvPr/>
        </p:nvPicPr>
        <p:blipFill>
          <a:blip r:embed="rId3"/>
          <a:stretch>
            <a:fillRect/>
          </a:stretch>
        </p:blipFill>
        <p:spPr>
          <a:xfrm>
            <a:off x="506348" y="1679509"/>
            <a:ext cx="8131304" cy="3103323"/>
          </a:xfrm>
          <a:prstGeom prst="rect">
            <a:avLst/>
          </a:prstGeom>
          <a:ln w="25400">
            <a:solidFill>
              <a:schemeClr val="tx1"/>
            </a:solidFill>
          </a:ln>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AFA99019-F508-D342-BD15-41A7B02095DC}"/>
              </a:ext>
            </a:extLst>
          </p:cNvPr>
          <p:cNvSpPr txBox="1"/>
          <p:nvPr/>
        </p:nvSpPr>
        <p:spPr>
          <a:xfrm>
            <a:off x="5554210" y="4816547"/>
            <a:ext cx="3083442" cy="369332"/>
          </a:xfrm>
          <a:prstGeom prst="rect">
            <a:avLst/>
          </a:prstGeom>
          <a:noFill/>
        </p:spPr>
        <p:txBody>
          <a:bodyPr wrap="square" rtlCol="0">
            <a:spAutoFit/>
          </a:bodyPr>
          <a:lstStyle/>
          <a:p>
            <a:pPr algn="r"/>
            <a:r>
              <a:rPr lang="en-US" dirty="0">
                <a:latin typeface="Century Gothic" panose="020B0502020202020204" pitchFamily="34" charset="0"/>
              </a:rPr>
              <a:t>Courtesy of Jesse Jenkins</a:t>
            </a:r>
          </a:p>
        </p:txBody>
      </p:sp>
    </p:spTree>
    <p:extLst>
      <p:ext uri="{BB962C8B-B14F-4D97-AF65-F5344CB8AC3E}">
        <p14:creationId xmlns:p14="http://schemas.microsoft.com/office/powerpoint/2010/main" val="191705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Ramping Nuclear – Happens All The Time</a:t>
            </a:r>
          </a:p>
        </p:txBody>
      </p:sp>
      <p:pic>
        <p:nvPicPr>
          <p:cNvPr id="5" name="Picture 4">
            <a:extLst>
              <a:ext uri="{FF2B5EF4-FFF2-40B4-BE49-F238E27FC236}">
                <a16:creationId xmlns:a16="http://schemas.microsoft.com/office/drawing/2014/main" id="{05AF0438-734D-104B-A06C-67B3D7E049FE}"/>
              </a:ext>
            </a:extLst>
          </p:cNvPr>
          <p:cNvPicPr>
            <a:picLocks noChangeAspect="1"/>
          </p:cNvPicPr>
          <p:nvPr/>
        </p:nvPicPr>
        <p:blipFill>
          <a:blip r:embed="rId3"/>
          <a:stretch>
            <a:fillRect/>
          </a:stretch>
        </p:blipFill>
        <p:spPr>
          <a:xfrm>
            <a:off x="1828800" y="685800"/>
            <a:ext cx="5486400" cy="5486400"/>
          </a:xfrm>
          <a:prstGeom prst="rect">
            <a:avLst/>
          </a:prstGeom>
          <a:ln w="25400">
            <a:solidFill>
              <a:schemeClr val="tx1"/>
            </a:solidFill>
          </a:ln>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AFA99019-F508-D342-BD15-41A7B02095DC}"/>
              </a:ext>
            </a:extLst>
          </p:cNvPr>
          <p:cNvSpPr txBox="1"/>
          <p:nvPr/>
        </p:nvSpPr>
        <p:spPr>
          <a:xfrm>
            <a:off x="3030279" y="6172200"/>
            <a:ext cx="3083442" cy="369332"/>
          </a:xfrm>
          <a:prstGeom prst="rect">
            <a:avLst/>
          </a:prstGeom>
          <a:noFill/>
        </p:spPr>
        <p:txBody>
          <a:bodyPr wrap="square" rtlCol="0">
            <a:spAutoFit/>
          </a:bodyPr>
          <a:lstStyle/>
          <a:p>
            <a:pPr algn="r"/>
            <a:r>
              <a:rPr lang="en-US" dirty="0">
                <a:latin typeface="Century Gothic" panose="020B0502020202020204" pitchFamily="34" charset="0"/>
              </a:rPr>
              <a:t>Courtesy of Jesse Jenkins</a:t>
            </a:r>
          </a:p>
        </p:txBody>
      </p:sp>
    </p:spTree>
    <p:extLst>
      <p:ext uri="{BB962C8B-B14F-4D97-AF65-F5344CB8AC3E}">
        <p14:creationId xmlns:p14="http://schemas.microsoft.com/office/powerpoint/2010/main" val="206904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F661C865-BB82-544B-B9DC-26A44D7C18BC}"/>
              </a:ext>
            </a:extLst>
          </p:cNvPr>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Final Thoughts For Discussion</a:t>
            </a:r>
          </a:p>
        </p:txBody>
      </p:sp>
      <p:sp>
        <p:nvSpPr>
          <p:cNvPr id="5" name="TextBox 4">
            <a:extLst>
              <a:ext uri="{FF2B5EF4-FFF2-40B4-BE49-F238E27FC236}">
                <a16:creationId xmlns:a16="http://schemas.microsoft.com/office/drawing/2014/main" id="{2222E24D-7014-0448-BCA6-1225817C0345}"/>
              </a:ext>
            </a:extLst>
          </p:cNvPr>
          <p:cNvSpPr txBox="1"/>
          <p:nvPr/>
        </p:nvSpPr>
        <p:spPr>
          <a:xfrm>
            <a:off x="653902" y="612844"/>
            <a:ext cx="7836196" cy="5632311"/>
          </a:xfrm>
          <a:prstGeom prst="rect">
            <a:avLst/>
          </a:prstGeom>
          <a:noFill/>
        </p:spPr>
        <p:txBody>
          <a:bodyPr wrap="square" rtlCol="0">
            <a:spAutoFit/>
          </a:bodyPr>
          <a:lstStyle/>
          <a:p>
            <a:pPr marL="285750" indent="-285750">
              <a:buFont typeface="Wingdings" pitchFamily="2" charset="2"/>
              <a:buChar char="ü"/>
            </a:pPr>
            <a:r>
              <a:rPr lang="en-US" dirty="0">
                <a:latin typeface="Century Gothic" panose="020B0502020202020204" pitchFamily="34" charset="0"/>
              </a:rPr>
              <a:t>Every choice society makes will be part of a </a:t>
            </a:r>
            <a:r>
              <a:rPr lang="en-US" b="1" i="1" dirty="0">
                <a:latin typeface="Century Gothic" panose="020B0502020202020204" pitchFamily="34" charset="0"/>
              </a:rPr>
              <a:t>trade-off balance</a:t>
            </a:r>
            <a:r>
              <a:rPr lang="en-US" dirty="0">
                <a:latin typeface="Century Gothic" panose="020B0502020202020204" pitchFamily="34" charset="0"/>
              </a:rPr>
              <a:t>;</a:t>
            </a:r>
          </a:p>
          <a:p>
            <a:pPr marL="285750" indent="-285750">
              <a:buFont typeface="Wingdings" pitchFamily="2" charset="2"/>
              <a:buChar char="ü"/>
            </a:pPr>
            <a:endParaRPr lang="en-US" dirty="0">
              <a:latin typeface="Century Gothic" panose="020B0502020202020204" pitchFamily="34" charset="0"/>
            </a:endParaRPr>
          </a:p>
          <a:p>
            <a:pPr marL="285750" indent="-285750">
              <a:buFont typeface="Wingdings" pitchFamily="2" charset="2"/>
              <a:buChar char="ü"/>
            </a:pPr>
            <a:r>
              <a:rPr lang="en-US" dirty="0">
                <a:latin typeface="Century Gothic" panose="020B0502020202020204" pitchFamily="34" charset="0"/>
              </a:rPr>
              <a:t>CCS has opportunities and is </a:t>
            </a:r>
            <a:r>
              <a:rPr lang="en-US" b="1" i="1" dirty="0">
                <a:latin typeface="Century Gothic" panose="020B0502020202020204" pitchFamily="34" charset="0"/>
              </a:rPr>
              <a:t>simultaneously over-valued by some and under-valued by others</a:t>
            </a:r>
            <a:r>
              <a:rPr lang="en-US" dirty="0">
                <a:latin typeface="Century Gothic" panose="020B0502020202020204" pitchFamily="34" charset="0"/>
              </a:rPr>
              <a:t>;</a:t>
            </a:r>
          </a:p>
          <a:p>
            <a:pPr marL="285750" indent="-285750">
              <a:buFont typeface="Wingdings" pitchFamily="2" charset="2"/>
              <a:buChar char="ü"/>
            </a:pPr>
            <a:endParaRPr lang="en-US" dirty="0">
              <a:latin typeface="Century Gothic" panose="020B0502020202020204" pitchFamily="34" charset="0"/>
            </a:endParaRPr>
          </a:p>
          <a:p>
            <a:pPr marL="285750" indent="-285750">
              <a:buFont typeface="Wingdings" pitchFamily="2" charset="2"/>
              <a:buChar char="ü"/>
            </a:pPr>
            <a:r>
              <a:rPr lang="en-US" dirty="0">
                <a:latin typeface="Century Gothic" panose="020B0502020202020204" pitchFamily="34" charset="0"/>
              </a:rPr>
              <a:t>The </a:t>
            </a:r>
            <a:r>
              <a:rPr lang="en-US" b="1" i="1" dirty="0">
                <a:latin typeface="Century Gothic" panose="020B0502020202020204" pitchFamily="34" charset="0"/>
              </a:rPr>
              <a:t>world is watching the NET power Allam cycle power plant </a:t>
            </a:r>
            <a:r>
              <a:rPr lang="en-US" dirty="0">
                <a:latin typeface="Century Gothic" panose="020B0502020202020204" pitchFamily="34" charset="0"/>
              </a:rPr>
              <a:t>to see if it can be successful. If so, new opportunities will arrive;</a:t>
            </a:r>
          </a:p>
          <a:p>
            <a:pPr marL="285750" indent="-285750">
              <a:buFont typeface="Wingdings" pitchFamily="2" charset="2"/>
              <a:buChar char="ü"/>
            </a:pPr>
            <a:endParaRPr lang="en-US" dirty="0">
              <a:latin typeface="Century Gothic" panose="020B0502020202020204" pitchFamily="34" charset="0"/>
            </a:endParaRPr>
          </a:p>
          <a:p>
            <a:pPr marL="285750" indent="-285750">
              <a:buFont typeface="Wingdings" pitchFamily="2" charset="2"/>
              <a:buChar char="ü"/>
            </a:pPr>
            <a:r>
              <a:rPr lang="en-US" dirty="0">
                <a:latin typeface="Century Gothic" panose="020B0502020202020204" pitchFamily="34" charset="0"/>
              </a:rPr>
              <a:t>The </a:t>
            </a:r>
            <a:r>
              <a:rPr lang="en-US" b="1" i="1" dirty="0">
                <a:latin typeface="Century Gothic" panose="020B0502020202020204" pitchFamily="34" charset="0"/>
              </a:rPr>
              <a:t>role of CCS will have to align with the changing para</a:t>
            </a:r>
            <a:r>
              <a:rPr lang="en-US" dirty="0">
                <a:latin typeface="Century Gothic" panose="020B0502020202020204" pitchFamily="34" charset="0"/>
              </a:rPr>
              <a:t>digm in the energy sector. Low cost VREs are here to stay, nuclear will see a resurgence, and CCS will need to find its place within that changed system. It will not always be a fossil-fuel dominated system;</a:t>
            </a:r>
          </a:p>
          <a:p>
            <a:pPr marL="285750" indent="-285750">
              <a:buFont typeface="Wingdings" pitchFamily="2" charset="2"/>
              <a:buChar char="ü"/>
            </a:pPr>
            <a:endParaRPr lang="en-US" dirty="0">
              <a:latin typeface="Century Gothic" panose="020B0502020202020204" pitchFamily="34" charset="0"/>
            </a:endParaRPr>
          </a:p>
          <a:p>
            <a:pPr marL="285750" indent="-285750">
              <a:buFont typeface="Wingdings" pitchFamily="2" charset="2"/>
              <a:buChar char="ü"/>
            </a:pPr>
            <a:r>
              <a:rPr lang="en-US" dirty="0">
                <a:latin typeface="Century Gothic" panose="020B0502020202020204" pitchFamily="34" charset="0"/>
              </a:rPr>
              <a:t>As with all the technology possibilities – </a:t>
            </a:r>
            <a:r>
              <a:rPr lang="en-US" b="1" i="1" dirty="0">
                <a:latin typeface="Century Gothic" panose="020B0502020202020204" pitchFamily="34" charset="0"/>
              </a:rPr>
              <a:t>none are needed, they are all desirable</a:t>
            </a:r>
            <a:r>
              <a:rPr lang="en-US" dirty="0">
                <a:latin typeface="Century Gothic" panose="020B0502020202020204" pitchFamily="34" charset="0"/>
              </a:rPr>
              <a:t> (for different reasons). There are no silver bullets;</a:t>
            </a:r>
          </a:p>
          <a:p>
            <a:pPr marL="285750" indent="-285750">
              <a:buFont typeface="Wingdings" pitchFamily="2" charset="2"/>
              <a:buChar char="ü"/>
            </a:pPr>
            <a:endParaRPr lang="en-US" dirty="0">
              <a:latin typeface="Century Gothic" panose="020B0502020202020204" pitchFamily="34" charset="0"/>
            </a:endParaRPr>
          </a:p>
          <a:p>
            <a:pPr marL="285750" indent="-285750">
              <a:buFont typeface="Wingdings" pitchFamily="2" charset="2"/>
              <a:buChar char="ü"/>
            </a:pPr>
            <a:r>
              <a:rPr lang="en-US" dirty="0">
                <a:latin typeface="Century Gothic" panose="020B0502020202020204" pitchFamily="34" charset="0"/>
              </a:rPr>
              <a:t>Solving climate change is going to be difficult, no matter which pathway taken. </a:t>
            </a:r>
            <a:r>
              <a:rPr lang="en-US" b="1" i="1" dirty="0">
                <a:latin typeface="Century Gothic" panose="020B0502020202020204" pitchFamily="34" charset="0"/>
              </a:rPr>
              <a:t>We have a moral imperative to do it as cheaply and as efficiently as possible. Resources are scarce!</a:t>
            </a:r>
          </a:p>
        </p:txBody>
      </p:sp>
    </p:spTree>
    <p:extLst>
      <p:ext uri="{BB962C8B-B14F-4D97-AF65-F5344CB8AC3E}">
        <p14:creationId xmlns:p14="http://schemas.microsoft.com/office/powerpoint/2010/main" val="3533056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mplate pages V2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p:nvSpPr>
        <p:spPr>
          <a:xfrm>
            <a:off x="0" y="0"/>
            <a:ext cx="9144000" cy="5355312"/>
          </a:xfrm>
          <a:prstGeom prst="rect">
            <a:avLst/>
          </a:prstGeom>
          <a:noFill/>
        </p:spPr>
        <p:txBody>
          <a:bodyPr wrap="square" rtlCol="0">
            <a:spAutoFit/>
          </a:bodyPr>
          <a:lstStyle/>
          <a:p>
            <a:pPr algn="ctr"/>
            <a:endParaRPr lang="en-US" sz="1200" b="1" dirty="0">
              <a:solidFill>
                <a:schemeClr val="accent2"/>
              </a:solidFill>
              <a:latin typeface="Century Gothic" charset="0"/>
              <a:ea typeface="Century Gothic" charset="0"/>
              <a:cs typeface="Century Gothic" charset="0"/>
            </a:endParaRPr>
          </a:p>
          <a:p>
            <a:pPr algn="ctr"/>
            <a:r>
              <a:rPr lang="en-US" sz="6000" b="1" dirty="0">
                <a:solidFill>
                  <a:schemeClr val="bg1"/>
                </a:solidFill>
                <a:latin typeface="Century Gothic" charset="0"/>
                <a:ea typeface="Century Gothic" charset="0"/>
                <a:cs typeface="Century Gothic" charset="0"/>
              </a:rPr>
              <a:t>Thank You</a:t>
            </a:r>
          </a:p>
          <a:p>
            <a:pPr algn="ctr"/>
            <a:endParaRPr lang="en-US" sz="4000" b="1" dirty="0">
              <a:solidFill>
                <a:schemeClr val="bg1"/>
              </a:solidFill>
              <a:latin typeface="Century Gothic" charset="0"/>
              <a:ea typeface="Century Gothic" charset="0"/>
              <a:cs typeface="Century Gothic" charset="0"/>
            </a:endParaRPr>
          </a:p>
          <a:p>
            <a:pPr algn="ctr"/>
            <a:endParaRPr lang="en-US" sz="4000" b="1" dirty="0">
              <a:solidFill>
                <a:schemeClr val="bg1"/>
              </a:solidFill>
              <a:latin typeface="Century Gothic" charset="0"/>
              <a:ea typeface="Century Gothic" charset="0"/>
              <a:cs typeface="Century Gothic" charset="0"/>
            </a:endParaRPr>
          </a:p>
          <a:p>
            <a:pPr algn="ctr"/>
            <a:endParaRPr lang="en-US" sz="4000" b="1" dirty="0">
              <a:solidFill>
                <a:schemeClr val="bg1"/>
              </a:solidFill>
              <a:latin typeface="Century Gothic" charset="0"/>
              <a:ea typeface="Century Gothic" charset="0"/>
              <a:cs typeface="Century Gothic" charset="0"/>
            </a:endParaRPr>
          </a:p>
          <a:p>
            <a:pPr algn="ctr"/>
            <a:r>
              <a:rPr lang="en-US" sz="2400" dirty="0">
                <a:solidFill>
                  <a:schemeClr val="bg1"/>
                </a:solidFill>
                <a:latin typeface="Century Gothic" charset="0"/>
                <a:ea typeface="Century Gothic" charset="0"/>
                <a:cs typeface="Century Gothic" charset="0"/>
              </a:rPr>
              <a:t>Dr Christopher T M Clack</a:t>
            </a:r>
          </a:p>
          <a:p>
            <a:pPr algn="ctr"/>
            <a:r>
              <a:rPr lang="en-US" sz="2200" i="1" dirty="0">
                <a:solidFill>
                  <a:schemeClr val="bg1"/>
                </a:solidFill>
                <a:latin typeface="Century Gothic" charset="0"/>
                <a:ea typeface="Century Gothic" charset="0"/>
                <a:cs typeface="Century Gothic" charset="0"/>
              </a:rPr>
              <a:t>CEO Vibrant Clean Energy, LLC</a:t>
            </a:r>
          </a:p>
          <a:p>
            <a:pPr algn="ctr"/>
            <a:endParaRPr lang="en-US" sz="2400" dirty="0">
              <a:solidFill>
                <a:schemeClr val="bg1"/>
              </a:solidFill>
              <a:latin typeface="Century Gothic" charset="0"/>
              <a:ea typeface="Century Gothic" charset="0"/>
              <a:cs typeface="Century Gothic" charset="0"/>
            </a:endParaRPr>
          </a:p>
          <a:p>
            <a:pPr algn="ctr"/>
            <a:r>
              <a:rPr lang="en-US" sz="2000" dirty="0">
                <a:solidFill>
                  <a:schemeClr val="bg1"/>
                </a:solidFill>
                <a:latin typeface="Century Gothic" charset="0"/>
                <a:ea typeface="Century Gothic" charset="0"/>
                <a:cs typeface="Century Gothic" charset="0"/>
              </a:rPr>
              <a:t>Telephone: +1-720-668-6873</a:t>
            </a:r>
          </a:p>
          <a:p>
            <a:pPr algn="ctr"/>
            <a:r>
              <a:rPr lang="en-US" sz="2000" dirty="0">
                <a:solidFill>
                  <a:schemeClr val="bg1"/>
                </a:solidFill>
                <a:latin typeface="Century Gothic" charset="0"/>
                <a:ea typeface="Century Gothic" charset="0"/>
                <a:cs typeface="Century Gothic" charset="0"/>
              </a:rPr>
              <a:t>E-mail: </a:t>
            </a:r>
            <a:r>
              <a:rPr lang="en-US" sz="2000" dirty="0" err="1">
                <a:solidFill>
                  <a:schemeClr val="bg1"/>
                </a:solidFill>
                <a:latin typeface="Century Gothic" charset="0"/>
                <a:ea typeface="Century Gothic" charset="0"/>
                <a:cs typeface="Century Gothic" charset="0"/>
              </a:rPr>
              <a:t>christopher@vibrantcleanenergy.com</a:t>
            </a:r>
            <a:endParaRPr lang="en-US" sz="2000" dirty="0">
              <a:solidFill>
                <a:schemeClr val="bg1"/>
              </a:solidFill>
              <a:latin typeface="Century Gothic" charset="0"/>
              <a:ea typeface="Century Gothic" charset="0"/>
              <a:cs typeface="Century Gothic" charset="0"/>
            </a:endParaRPr>
          </a:p>
          <a:p>
            <a:pPr algn="ctr"/>
            <a:r>
              <a:rPr lang="en-US" sz="2000" dirty="0">
                <a:solidFill>
                  <a:schemeClr val="bg1"/>
                </a:solidFill>
                <a:latin typeface="Century Gothic" charset="0"/>
                <a:ea typeface="Century Gothic" charset="0"/>
                <a:cs typeface="Century Gothic" charset="0"/>
              </a:rPr>
              <a:t>Website: </a:t>
            </a:r>
            <a:r>
              <a:rPr lang="en-US" sz="2000" dirty="0" err="1">
                <a:solidFill>
                  <a:schemeClr val="bg1"/>
                </a:solidFill>
                <a:latin typeface="Century Gothic" charset="0"/>
                <a:ea typeface="Century Gothic" charset="0"/>
                <a:cs typeface="Century Gothic" charset="0"/>
              </a:rPr>
              <a:t>VibrantCleanEnergy.com</a:t>
            </a:r>
            <a:endParaRPr lang="en-US" sz="2000" dirty="0">
              <a:solidFill>
                <a:schemeClr val="bg1"/>
              </a:solidFill>
              <a:latin typeface="Century Gothic" charset="0"/>
              <a:ea typeface="Century Gothic" charset="0"/>
              <a:cs typeface="Century Gothic" charset="0"/>
            </a:endParaRPr>
          </a:p>
          <a:p>
            <a:pPr algn="ctr"/>
            <a:r>
              <a:rPr lang="en-US" sz="2000" dirty="0">
                <a:solidFill>
                  <a:schemeClr val="bg1"/>
                </a:solidFill>
                <a:latin typeface="Century Gothic" charset="0"/>
                <a:ea typeface="Century Gothic" charset="0"/>
                <a:cs typeface="Century Gothic" charset="0"/>
              </a:rPr>
              <a:t>Twitter: @Clacky007</a:t>
            </a:r>
          </a:p>
        </p:txBody>
      </p:sp>
    </p:spTree>
    <p:extLst>
      <p:ext uri="{BB962C8B-B14F-4D97-AF65-F5344CB8AC3E}">
        <p14:creationId xmlns:p14="http://schemas.microsoft.com/office/powerpoint/2010/main" val="3400292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mplate pages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6999"/>
            <a:ext cx="9144000" cy="6858000"/>
          </a:xfrm>
          <a:prstGeom prst="rect">
            <a:avLst/>
          </a:prstGeom>
        </p:spPr>
      </p:pic>
      <p:sp>
        <p:nvSpPr>
          <p:cNvPr id="11" name="TextBox 10"/>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Who We Work With</a:t>
            </a:r>
          </a:p>
        </p:txBody>
      </p:sp>
      <p:sp>
        <p:nvSpPr>
          <p:cNvPr id="2" name="Rectangle 1">
            <a:extLst>
              <a:ext uri="{FF2B5EF4-FFF2-40B4-BE49-F238E27FC236}">
                <a16:creationId xmlns:a16="http://schemas.microsoft.com/office/drawing/2014/main" id="{E975FFA7-20F4-B842-9259-1BEFA5D4C3BD}"/>
              </a:ext>
            </a:extLst>
          </p:cNvPr>
          <p:cNvSpPr/>
          <p:nvPr/>
        </p:nvSpPr>
        <p:spPr>
          <a:xfrm>
            <a:off x="1001601" y="1166842"/>
            <a:ext cx="7140798" cy="4832092"/>
          </a:xfrm>
          <a:prstGeom prst="rect">
            <a:avLst/>
          </a:prstGeom>
        </p:spPr>
        <p:txBody>
          <a:bodyPr wrap="square">
            <a:spAutoFit/>
          </a:bodyPr>
          <a:lstStyle/>
          <a:p>
            <a:r>
              <a:rPr lang="en-US" sz="2000" b="1" dirty="0">
                <a:solidFill>
                  <a:schemeClr val="accent6"/>
                </a:solidFill>
                <a:latin typeface="Century Gothic" panose="020B0502020202020204" pitchFamily="34" charset="0"/>
              </a:rPr>
              <a:t>The current clients include:</a:t>
            </a:r>
          </a:p>
          <a:p>
            <a:endParaRPr lang="en-US" b="1" dirty="0">
              <a:solidFill>
                <a:schemeClr val="accent6"/>
              </a:solidFill>
              <a:latin typeface="Century Gothic" panose="020B0502020202020204" pitchFamily="34" charset="0"/>
            </a:endParaRPr>
          </a:p>
          <a:p>
            <a:pPr marL="285750" indent="-285750">
              <a:buFont typeface="Arial" charset="0"/>
              <a:buChar char="•"/>
            </a:pPr>
            <a:r>
              <a:rPr lang="en-US" dirty="0">
                <a:solidFill>
                  <a:schemeClr val="tx2">
                    <a:lumMod val="25000"/>
                  </a:schemeClr>
                </a:solidFill>
                <a:latin typeface="Century Gothic" panose="020B0502020202020204" pitchFamily="34" charset="0"/>
              </a:rPr>
              <a:t>Large Independent System Operators In North America;</a:t>
            </a:r>
          </a:p>
          <a:p>
            <a:pPr marL="285750" indent="-285750">
              <a:buFont typeface="Arial" charset="0"/>
              <a:buChar char="•"/>
            </a:pPr>
            <a:endParaRPr lang="en-US" dirty="0">
              <a:solidFill>
                <a:schemeClr val="tx2">
                  <a:lumMod val="25000"/>
                </a:schemeClr>
              </a:solidFill>
              <a:latin typeface="Century Gothic" panose="020B0502020202020204" pitchFamily="34" charset="0"/>
            </a:endParaRPr>
          </a:p>
          <a:p>
            <a:pPr marL="285750" indent="-285750">
              <a:buFont typeface="Arial" charset="0"/>
              <a:buChar char="•"/>
            </a:pPr>
            <a:r>
              <a:rPr lang="en-US" dirty="0">
                <a:solidFill>
                  <a:schemeClr val="tx2">
                    <a:lumMod val="25000"/>
                  </a:schemeClr>
                </a:solidFill>
                <a:latin typeface="Century Gothic" panose="020B0502020202020204" pitchFamily="34" charset="0"/>
              </a:rPr>
              <a:t>Large utilities in the United States;</a:t>
            </a:r>
          </a:p>
          <a:p>
            <a:pPr marL="285750" indent="-285750">
              <a:buFont typeface="Arial" charset="0"/>
              <a:buChar char="•"/>
            </a:pPr>
            <a:endParaRPr lang="en-US" dirty="0">
              <a:solidFill>
                <a:schemeClr val="tx2">
                  <a:lumMod val="25000"/>
                </a:schemeClr>
              </a:solidFill>
              <a:latin typeface="Century Gothic" panose="020B0502020202020204" pitchFamily="34" charset="0"/>
            </a:endParaRPr>
          </a:p>
          <a:p>
            <a:pPr marL="285750" indent="-285750">
              <a:buFont typeface="Arial" charset="0"/>
              <a:buChar char="•"/>
            </a:pPr>
            <a:r>
              <a:rPr lang="en-US" dirty="0">
                <a:solidFill>
                  <a:schemeClr val="tx2">
                    <a:lumMod val="25000"/>
                  </a:schemeClr>
                </a:solidFill>
                <a:latin typeface="Century Gothic" panose="020B0502020202020204" pitchFamily="34" charset="0"/>
              </a:rPr>
              <a:t>Universities purchasing datasets and studies of microgrids for their campuses;</a:t>
            </a:r>
          </a:p>
          <a:p>
            <a:pPr marL="285750" indent="-285750">
              <a:buFont typeface="Arial" charset="0"/>
              <a:buChar char="•"/>
            </a:pPr>
            <a:endParaRPr lang="en-US" dirty="0">
              <a:solidFill>
                <a:schemeClr val="tx2">
                  <a:lumMod val="25000"/>
                </a:schemeClr>
              </a:solidFill>
              <a:latin typeface="Century Gothic" panose="020B0502020202020204" pitchFamily="34" charset="0"/>
            </a:endParaRPr>
          </a:p>
          <a:p>
            <a:pPr marL="285750" indent="-285750">
              <a:buFont typeface="Arial" charset="0"/>
              <a:buChar char="•"/>
            </a:pPr>
            <a:r>
              <a:rPr lang="en-US" dirty="0">
                <a:solidFill>
                  <a:schemeClr val="tx2">
                    <a:lumMod val="25000"/>
                  </a:schemeClr>
                </a:solidFill>
                <a:latin typeface="Century Gothic" panose="020B0502020202020204" pitchFamily="34" charset="0"/>
              </a:rPr>
              <a:t>Universities and Commissions Advancing Modeling Of Integrated Resource Plans;</a:t>
            </a:r>
          </a:p>
          <a:p>
            <a:pPr marL="285750" indent="-285750">
              <a:buFont typeface="Arial" charset="0"/>
              <a:buChar char="•"/>
            </a:pPr>
            <a:endParaRPr lang="en-US" dirty="0">
              <a:solidFill>
                <a:schemeClr val="tx2">
                  <a:lumMod val="25000"/>
                </a:schemeClr>
              </a:solidFill>
              <a:latin typeface="Century Gothic" panose="020B0502020202020204" pitchFamily="34" charset="0"/>
            </a:endParaRPr>
          </a:p>
          <a:p>
            <a:pPr marL="285750" indent="-285750">
              <a:buFont typeface="Arial" charset="0"/>
              <a:buChar char="•"/>
            </a:pPr>
            <a:r>
              <a:rPr lang="en-US" dirty="0">
                <a:solidFill>
                  <a:schemeClr val="tx2">
                    <a:lumMod val="25000"/>
                  </a:schemeClr>
                </a:solidFill>
                <a:latin typeface="Century Gothic" panose="020B0502020202020204" pitchFamily="34" charset="0"/>
              </a:rPr>
              <a:t>Nonprofit organizations seeking robust modeling of electricity transitions;</a:t>
            </a:r>
          </a:p>
          <a:p>
            <a:pPr marL="285750" indent="-285750">
              <a:buFont typeface="Arial" charset="0"/>
              <a:buChar char="•"/>
            </a:pPr>
            <a:endParaRPr lang="en-US" dirty="0">
              <a:solidFill>
                <a:schemeClr val="tx2">
                  <a:lumMod val="25000"/>
                </a:schemeClr>
              </a:solidFill>
              <a:latin typeface="Century Gothic" panose="020B0502020202020204" pitchFamily="34" charset="0"/>
            </a:endParaRPr>
          </a:p>
          <a:p>
            <a:pPr marL="285750" indent="-285750">
              <a:buFont typeface="Arial" charset="0"/>
              <a:buChar char="•"/>
            </a:pPr>
            <a:r>
              <a:rPr lang="en-US" dirty="0">
                <a:solidFill>
                  <a:schemeClr val="tx2">
                    <a:lumMod val="25000"/>
                  </a:schemeClr>
                </a:solidFill>
                <a:latin typeface="Century Gothic" panose="020B0502020202020204" pitchFamily="34" charset="0"/>
              </a:rPr>
              <a:t>Energy Developers Seeking Advantages in Deployment of New Generators.</a:t>
            </a:r>
          </a:p>
        </p:txBody>
      </p:sp>
    </p:spTree>
    <p:extLst>
      <p:ext uri="{BB962C8B-B14F-4D97-AF65-F5344CB8AC3E}">
        <p14:creationId xmlns:p14="http://schemas.microsoft.com/office/powerpoint/2010/main" val="330645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2459504"/>
            <a:ext cx="9144000" cy="1938992"/>
          </a:xfrm>
          <a:prstGeom prst="rect">
            <a:avLst/>
          </a:prstGeom>
          <a:noFill/>
        </p:spPr>
        <p:txBody>
          <a:bodyPr wrap="square" rtlCol="0">
            <a:spAutoFit/>
          </a:bodyPr>
          <a:lstStyle/>
          <a:p>
            <a:pPr algn="ctr"/>
            <a:r>
              <a:rPr lang="en-US" sz="6000" b="1" dirty="0">
                <a:solidFill>
                  <a:srgbClr val="7030A0"/>
                </a:solidFill>
                <a:latin typeface="Century Gothic" charset="0"/>
                <a:ea typeface="Century Gothic" charset="0"/>
                <a:cs typeface="Century Gothic" charset="0"/>
              </a:rPr>
              <a:t>Reducing Emissions Without CCS?</a:t>
            </a:r>
            <a:endParaRPr lang="en-US" sz="4400" i="1" dirty="0">
              <a:solidFill>
                <a:srgbClr val="7030A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570980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Demand For Energy To 2050 – US Economy</a:t>
            </a:r>
          </a:p>
        </p:txBody>
      </p:sp>
      <p:pic>
        <p:nvPicPr>
          <p:cNvPr id="4" name="Picture 3"/>
          <p:cNvPicPr>
            <a:picLocks noChangeAspect="1"/>
          </p:cNvPicPr>
          <p:nvPr/>
        </p:nvPicPr>
        <p:blipFill>
          <a:blip r:embed="rId4"/>
          <a:stretch>
            <a:fillRect/>
          </a:stretch>
        </p:blipFill>
        <p:spPr>
          <a:xfrm>
            <a:off x="914400" y="994833"/>
            <a:ext cx="7315200" cy="4868333"/>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82296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Emissions To 2050 – US Economy</a:t>
            </a:r>
          </a:p>
        </p:txBody>
      </p:sp>
      <p:pic>
        <p:nvPicPr>
          <p:cNvPr id="4" name="Picture 3"/>
          <p:cNvPicPr>
            <a:picLocks noChangeAspect="1"/>
          </p:cNvPicPr>
          <p:nvPr/>
        </p:nvPicPr>
        <p:blipFill>
          <a:blip r:embed="rId4"/>
          <a:stretch>
            <a:fillRect/>
          </a:stretch>
        </p:blipFill>
        <p:spPr>
          <a:xfrm>
            <a:off x="914400" y="660102"/>
            <a:ext cx="7315200" cy="5410200"/>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7717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Installed Capacities To 2050 – US Economy</a:t>
            </a:r>
          </a:p>
        </p:txBody>
      </p:sp>
      <p:pic>
        <p:nvPicPr>
          <p:cNvPr id="4" name="Picture 3"/>
          <p:cNvPicPr>
            <a:picLocks noChangeAspect="1"/>
          </p:cNvPicPr>
          <p:nvPr/>
        </p:nvPicPr>
        <p:blipFill>
          <a:blip r:embed="rId4"/>
          <a:stretch>
            <a:fillRect/>
          </a:stretch>
        </p:blipFill>
        <p:spPr>
          <a:xfrm>
            <a:off x="685800" y="838200"/>
            <a:ext cx="7772400" cy="5181600"/>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19193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Installed Capacities To 2050 – US Economy</a:t>
            </a:r>
          </a:p>
        </p:txBody>
      </p:sp>
      <p:pic>
        <p:nvPicPr>
          <p:cNvPr id="4" name="Picture 3"/>
          <p:cNvPicPr>
            <a:picLocks noChangeAspect="1"/>
          </p:cNvPicPr>
          <p:nvPr/>
        </p:nvPicPr>
        <p:blipFill>
          <a:blip r:embed="rId4"/>
          <a:stretch>
            <a:fillRect/>
          </a:stretch>
        </p:blipFill>
        <p:spPr>
          <a:xfrm>
            <a:off x="685800" y="1046251"/>
            <a:ext cx="7772400" cy="4765497"/>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85667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mplate pages 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a:solidFill>
                  <a:srgbClr val="7030A0"/>
                </a:solidFill>
                <a:latin typeface="Century Gothic" charset="0"/>
                <a:ea typeface="Century Gothic" charset="0"/>
                <a:cs typeface="Century Gothic" charset="0"/>
              </a:rPr>
              <a:t>Dispatched Electricity To 2050 – US Economy</a:t>
            </a:r>
          </a:p>
        </p:txBody>
      </p:sp>
      <p:pic>
        <p:nvPicPr>
          <p:cNvPr id="4" name="Picture 3"/>
          <p:cNvPicPr>
            <a:picLocks noChangeAspect="1"/>
          </p:cNvPicPr>
          <p:nvPr/>
        </p:nvPicPr>
        <p:blipFill>
          <a:blip r:embed="rId4"/>
          <a:stretch>
            <a:fillRect/>
          </a:stretch>
        </p:blipFill>
        <p:spPr>
          <a:xfrm>
            <a:off x="685800" y="1874520"/>
            <a:ext cx="7772400" cy="3108960"/>
          </a:xfrm>
          <a:prstGeom prst="rect">
            <a:avLst/>
          </a:prstGeom>
          <a:ln w="2540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423771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5077</TotalTime>
  <Words>896</Words>
  <Application>Microsoft Macintosh PowerPoint</Application>
  <PresentationFormat>On-screen Show (4:3)</PresentationFormat>
  <Paragraphs>167</Paragraphs>
  <Slides>25</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Vibrant Clean Energy, LLC</Company>
  <LinksUpToDate>false</LinksUpToDate>
  <SharedDoc>false</SharedDoc>
  <HyperlinkBase/>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Dr Christopher T M Clack</dc:creator>
  <cp:keywords>Energy, CCS, Optimization, Weather, Electricity</cp:keywords>
  <dc:description/>
  <cp:lastModifiedBy>Christopher Clack</cp:lastModifiedBy>
  <cp:revision>217</cp:revision>
  <cp:lastPrinted>2017-07-08T15:15:46Z</cp:lastPrinted>
  <dcterms:created xsi:type="dcterms:W3CDTF">2017-06-20T10:40:14Z</dcterms:created>
  <dcterms:modified xsi:type="dcterms:W3CDTF">2018-06-21T18:46:48Z</dcterms:modified>
  <cp:category/>
</cp:coreProperties>
</file>